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5" r:id="rId1"/>
  </p:sldMasterIdLst>
  <p:notesMasterIdLst>
    <p:notesMasterId r:id="rId36"/>
  </p:notesMasterIdLst>
  <p:sldIdLst>
    <p:sldId id="256" r:id="rId2"/>
    <p:sldId id="257" r:id="rId3"/>
    <p:sldId id="261" r:id="rId4"/>
    <p:sldId id="258" r:id="rId5"/>
    <p:sldId id="259" r:id="rId6"/>
    <p:sldId id="262" r:id="rId7"/>
    <p:sldId id="272" r:id="rId8"/>
    <p:sldId id="271" r:id="rId9"/>
    <p:sldId id="269" r:id="rId10"/>
    <p:sldId id="273" r:id="rId11"/>
    <p:sldId id="267" r:id="rId12"/>
    <p:sldId id="270" r:id="rId13"/>
    <p:sldId id="274" r:id="rId14"/>
    <p:sldId id="276" r:id="rId15"/>
    <p:sldId id="278" r:id="rId16"/>
    <p:sldId id="277" r:id="rId17"/>
    <p:sldId id="280" r:id="rId18"/>
    <p:sldId id="279" r:id="rId19"/>
    <p:sldId id="282" r:id="rId20"/>
    <p:sldId id="281" r:id="rId21"/>
    <p:sldId id="283" r:id="rId22"/>
    <p:sldId id="275" r:id="rId23"/>
    <p:sldId id="284" r:id="rId24"/>
    <p:sldId id="286" r:id="rId25"/>
    <p:sldId id="287" r:id="rId26"/>
    <p:sldId id="285" r:id="rId27"/>
    <p:sldId id="288" r:id="rId28"/>
    <p:sldId id="289" r:id="rId29"/>
    <p:sldId id="290" r:id="rId30"/>
    <p:sldId id="291" r:id="rId31"/>
    <p:sldId id="292" r:id="rId32"/>
    <p:sldId id="293" r:id="rId33"/>
    <p:sldId id="294" r:id="rId34"/>
    <p:sldId id="295"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667"/>
    <p:restoredTop sz="94712"/>
  </p:normalViewPr>
  <p:slideViewPr>
    <p:cSldViewPr snapToGrid="0" snapToObjects="1">
      <p:cViewPr varScale="1">
        <p:scale>
          <a:sx n="87" d="100"/>
          <a:sy n="87" d="100"/>
        </p:scale>
        <p:origin x="82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D18C-9844-E04F-AB46-5971DB5C12B7}" type="datetimeFigureOut">
              <a:rPr lang="en-US" smtClean="0"/>
              <a:t>8/4/2016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9AA41-605D-6948-B4B1-A69C29767E1C}" type="slidenum">
              <a:rPr lang="en-US" smtClean="0"/>
              <a:t>‹#›</a:t>
            </a:fld>
            <a:endParaRPr lang="en-US"/>
          </a:p>
        </p:txBody>
      </p:sp>
    </p:spTree>
    <p:extLst>
      <p:ext uri="{BB962C8B-B14F-4D97-AF65-F5344CB8AC3E}">
        <p14:creationId xmlns:p14="http://schemas.microsoft.com/office/powerpoint/2010/main" val="557217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ATmega16U2 on the left which controls the Serial interface and TTL links. On the right atmega328p is the powerhouse of the </a:t>
            </a:r>
            <a:r>
              <a:rPr lang="en-US" sz="1200" b="0" i="0" u="none" strike="noStrike" kern="1200" dirty="0" err="1">
                <a:solidFill>
                  <a:schemeClr val="tx1"/>
                </a:solidFill>
                <a:effectLst/>
                <a:latin typeface="+mn-lt"/>
                <a:ea typeface="+mn-ea"/>
                <a:cs typeface="+mn-cs"/>
              </a:rPr>
              <a:t>arduino</a:t>
            </a:r>
            <a:r>
              <a:rPr lang="en-US" sz="1200" b="0" i="0" u="none" strike="noStrike" kern="1200" dirty="0">
                <a:solidFill>
                  <a:schemeClr val="tx1"/>
                </a:solidFill>
                <a:effectLst/>
                <a:latin typeface="+mn-lt"/>
                <a:ea typeface="+mn-ea"/>
                <a:cs typeface="+mn-cs"/>
              </a:rPr>
              <a:t>. This controls the digital and analog pins all the sensors will be connected to.</a:t>
            </a:r>
            <a:endParaRPr lang="en-US" dirty="0"/>
          </a:p>
        </p:txBody>
      </p:sp>
      <p:sp>
        <p:nvSpPr>
          <p:cNvPr id="4" name="Slide Number Placeholder 3"/>
          <p:cNvSpPr>
            <a:spLocks noGrp="1"/>
          </p:cNvSpPr>
          <p:nvPr>
            <p:ph type="sldNum" sz="quarter" idx="10"/>
          </p:nvPr>
        </p:nvSpPr>
        <p:spPr/>
        <p:txBody>
          <a:bodyPr/>
          <a:lstStyle/>
          <a:p>
            <a:fld id="{FC89AA41-605D-6948-B4B1-A69C29767E1C}" type="slidenum">
              <a:rPr lang="en-US" smtClean="0"/>
              <a:t>7</a:t>
            </a:fld>
            <a:endParaRPr lang="en-US"/>
          </a:p>
        </p:txBody>
      </p:sp>
    </p:spTree>
    <p:extLst>
      <p:ext uri="{BB962C8B-B14F-4D97-AF65-F5344CB8AC3E}">
        <p14:creationId xmlns:p14="http://schemas.microsoft.com/office/powerpoint/2010/main" val="1002736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9AA41-605D-6948-B4B1-A69C29767E1C}" type="slidenum">
              <a:rPr lang="en-US" smtClean="0"/>
              <a:t>18</a:t>
            </a:fld>
            <a:endParaRPr lang="en-US"/>
          </a:p>
        </p:txBody>
      </p:sp>
    </p:spTree>
    <p:extLst>
      <p:ext uri="{BB962C8B-B14F-4D97-AF65-F5344CB8AC3E}">
        <p14:creationId xmlns:p14="http://schemas.microsoft.com/office/powerpoint/2010/main" val="659633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9AA41-605D-6948-B4B1-A69C29767E1C}" type="slidenum">
              <a:rPr lang="en-US" smtClean="0"/>
              <a:t>19</a:t>
            </a:fld>
            <a:endParaRPr lang="en-US"/>
          </a:p>
        </p:txBody>
      </p:sp>
    </p:spTree>
    <p:extLst>
      <p:ext uri="{BB962C8B-B14F-4D97-AF65-F5344CB8AC3E}">
        <p14:creationId xmlns:p14="http://schemas.microsoft.com/office/powerpoint/2010/main" val="1761013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9AA41-605D-6948-B4B1-A69C29767E1C}" type="slidenum">
              <a:rPr lang="en-US" smtClean="0"/>
              <a:t>20</a:t>
            </a:fld>
            <a:endParaRPr lang="en-US"/>
          </a:p>
        </p:txBody>
      </p:sp>
    </p:spTree>
    <p:extLst>
      <p:ext uri="{BB962C8B-B14F-4D97-AF65-F5344CB8AC3E}">
        <p14:creationId xmlns:p14="http://schemas.microsoft.com/office/powerpoint/2010/main" val="600042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F3F3F3"/>
                </a:solidFill>
                <a:latin typeface="+mn-lt"/>
                <a:ea typeface="+mn-ea"/>
                <a:cs typeface="+mn-cs"/>
              </a:rPr>
              <a:t>This camera take snapshots, then it transmits them over the TTL serial link.</a:t>
            </a:r>
            <a:br>
              <a:rPr lang="en-US" sz="1200" kern="1200" dirty="0">
                <a:solidFill>
                  <a:schemeClr val="tx1"/>
                </a:solidFill>
                <a:latin typeface="+mn-lt"/>
                <a:ea typeface="+mn-ea"/>
                <a:cs typeface="+mn-cs"/>
              </a:rPr>
            </a:br>
            <a:r>
              <a:rPr lang="en-US" sz="1200" kern="1200" dirty="0">
                <a:solidFill>
                  <a:srgbClr val="F3F3F3"/>
                </a:solidFill>
                <a:latin typeface="+mn-lt"/>
                <a:ea typeface="+mn-ea"/>
                <a:cs typeface="+mn-cs"/>
              </a:rPr>
              <a:t>It has manually adjustable focus, auto-white-balance, auto-brightness and auto-contrast.</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C89AA41-605D-6948-B4B1-A69C29767E1C}" type="slidenum">
              <a:rPr lang="en-US" smtClean="0"/>
              <a:t>21</a:t>
            </a:fld>
            <a:endParaRPr lang="en-US"/>
          </a:p>
        </p:txBody>
      </p:sp>
    </p:spTree>
    <p:extLst>
      <p:ext uri="{BB962C8B-B14F-4D97-AF65-F5344CB8AC3E}">
        <p14:creationId xmlns:p14="http://schemas.microsoft.com/office/powerpoint/2010/main" val="1347544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9AA41-605D-6948-B4B1-A69C29767E1C}" type="slidenum">
              <a:rPr lang="en-US" smtClean="0"/>
              <a:t>22</a:t>
            </a:fld>
            <a:endParaRPr lang="en-US"/>
          </a:p>
        </p:txBody>
      </p:sp>
    </p:spTree>
    <p:extLst>
      <p:ext uri="{BB962C8B-B14F-4D97-AF65-F5344CB8AC3E}">
        <p14:creationId xmlns:p14="http://schemas.microsoft.com/office/powerpoint/2010/main" val="1050702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At this stage of </a:t>
            </a:r>
            <a:r>
              <a:rPr lang="en-US" sz="1200" b="0" i="0" u="none" strike="noStrike" kern="1200" baseline="0" dirty="0">
                <a:solidFill>
                  <a:schemeClr val="tx1"/>
                </a:solidFill>
                <a:effectLst/>
                <a:latin typeface="+mn-lt"/>
                <a:ea typeface="+mn-ea"/>
                <a:cs typeface="+mn-cs"/>
              </a:rPr>
              <a:t>the integration process we face the issue of low memory with the Atmega-328. With of all the sensors and the camera on one single Arduino board, the memory consumption was initially at 95%. After improving the Sketch we were able to reduce the memory consumption to 75%, but still the camera would take memory consumption was still to high. We decided to spread the sensors and the camera between 4 </a:t>
            </a:r>
            <a:r>
              <a:rPr lang="en-US" sz="1200" b="0" i="0" u="none" strike="noStrike" kern="1200" baseline="0">
                <a:solidFill>
                  <a:schemeClr val="tx1"/>
                </a:solidFill>
                <a:effectLst/>
                <a:latin typeface="+mn-lt"/>
                <a:ea typeface="+mn-ea"/>
                <a:cs typeface="+mn-cs"/>
              </a:rPr>
              <a:t>Arduino board.</a:t>
            </a:r>
            <a:endParaRPr lang="en-US" dirty="0"/>
          </a:p>
        </p:txBody>
      </p:sp>
      <p:sp>
        <p:nvSpPr>
          <p:cNvPr id="4" name="Slide Number Placeholder 3"/>
          <p:cNvSpPr>
            <a:spLocks noGrp="1"/>
          </p:cNvSpPr>
          <p:nvPr>
            <p:ph type="sldNum" sz="quarter" idx="10"/>
          </p:nvPr>
        </p:nvSpPr>
        <p:spPr/>
        <p:txBody>
          <a:bodyPr/>
          <a:lstStyle/>
          <a:p>
            <a:fld id="{FC89AA41-605D-6948-B4B1-A69C29767E1C}" type="slidenum">
              <a:rPr lang="en-US" smtClean="0"/>
              <a:t>23</a:t>
            </a:fld>
            <a:endParaRPr lang="en-US"/>
          </a:p>
        </p:txBody>
      </p:sp>
    </p:spTree>
    <p:extLst>
      <p:ext uri="{BB962C8B-B14F-4D97-AF65-F5344CB8AC3E}">
        <p14:creationId xmlns:p14="http://schemas.microsoft.com/office/powerpoint/2010/main" val="133921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9AA41-605D-6948-B4B1-A69C29767E1C}" type="slidenum">
              <a:rPr lang="en-US" smtClean="0"/>
              <a:t>24</a:t>
            </a:fld>
            <a:endParaRPr lang="en-US"/>
          </a:p>
        </p:txBody>
      </p:sp>
    </p:spTree>
    <p:extLst>
      <p:ext uri="{BB962C8B-B14F-4D97-AF65-F5344CB8AC3E}">
        <p14:creationId xmlns:p14="http://schemas.microsoft.com/office/powerpoint/2010/main" val="1050702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9AA41-605D-6948-B4B1-A69C29767E1C}" type="slidenum">
              <a:rPr lang="en-US" smtClean="0"/>
              <a:t>25</a:t>
            </a:fld>
            <a:endParaRPr lang="en-US"/>
          </a:p>
        </p:txBody>
      </p:sp>
    </p:spTree>
    <p:extLst>
      <p:ext uri="{BB962C8B-B14F-4D97-AF65-F5344CB8AC3E}">
        <p14:creationId xmlns:p14="http://schemas.microsoft.com/office/powerpoint/2010/main" val="1050702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9AA41-605D-6948-B4B1-A69C29767E1C}" type="slidenum">
              <a:rPr lang="en-US" smtClean="0"/>
              <a:t>26</a:t>
            </a:fld>
            <a:endParaRPr lang="en-US"/>
          </a:p>
        </p:txBody>
      </p:sp>
    </p:spTree>
    <p:extLst>
      <p:ext uri="{BB962C8B-B14F-4D97-AF65-F5344CB8AC3E}">
        <p14:creationId xmlns:p14="http://schemas.microsoft.com/office/powerpoint/2010/main" val="101771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9AA41-605D-6948-B4B1-A69C29767E1C}" type="slidenum">
              <a:rPr lang="en-US" smtClean="0"/>
              <a:t>27</a:t>
            </a:fld>
            <a:endParaRPr lang="en-US"/>
          </a:p>
        </p:txBody>
      </p:sp>
    </p:spTree>
    <p:extLst>
      <p:ext uri="{BB962C8B-B14F-4D97-AF65-F5344CB8AC3E}">
        <p14:creationId xmlns:p14="http://schemas.microsoft.com/office/powerpoint/2010/main" val="1050702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ATmega16U2 on the left which controls the Serial interface and TTL links. On the right atmega328p is the powerhouse of the </a:t>
            </a:r>
            <a:r>
              <a:rPr lang="en-US" sz="1200" b="0" i="0" u="none" strike="noStrike" kern="1200" dirty="0" err="1">
                <a:solidFill>
                  <a:schemeClr val="tx1"/>
                </a:solidFill>
                <a:effectLst/>
                <a:latin typeface="+mn-lt"/>
                <a:ea typeface="+mn-ea"/>
                <a:cs typeface="+mn-cs"/>
              </a:rPr>
              <a:t>arduino</a:t>
            </a:r>
            <a:r>
              <a:rPr lang="en-US" sz="1200" b="0" i="0" u="none" strike="noStrike" kern="1200" dirty="0">
                <a:solidFill>
                  <a:schemeClr val="tx1"/>
                </a:solidFill>
                <a:effectLst/>
                <a:latin typeface="+mn-lt"/>
                <a:ea typeface="+mn-ea"/>
                <a:cs typeface="+mn-cs"/>
              </a:rPr>
              <a:t>. This controls the digital and analog pins all the sensors will be connected to.</a:t>
            </a:r>
            <a:endParaRPr lang="en-US" dirty="0"/>
          </a:p>
        </p:txBody>
      </p:sp>
      <p:sp>
        <p:nvSpPr>
          <p:cNvPr id="4" name="Slide Number Placeholder 3"/>
          <p:cNvSpPr>
            <a:spLocks noGrp="1"/>
          </p:cNvSpPr>
          <p:nvPr>
            <p:ph type="sldNum" sz="quarter" idx="10"/>
          </p:nvPr>
        </p:nvSpPr>
        <p:spPr/>
        <p:txBody>
          <a:bodyPr/>
          <a:lstStyle/>
          <a:p>
            <a:fld id="{FC89AA41-605D-6948-B4B1-A69C29767E1C}" type="slidenum">
              <a:rPr lang="en-US" smtClean="0"/>
              <a:t>8</a:t>
            </a:fld>
            <a:endParaRPr lang="en-US"/>
          </a:p>
        </p:txBody>
      </p:sp>
    </p:spTree>
    <p:extLst>
      <p:ext uri="{BB962C8B-B14F-4D97-AF65-F5344CB8AC3E}">
        <p14:creationId xmlns:p14="http://schemas.microsoft.com/office/powerpoint/2010/main" val="1603084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9AA41-605D-6948-B4B1-A69C29767E1C}" type="slidenum">
              <a:rPr lang="en-US" smtClean="0"/>
              <a:t>28</a:t>
            </a:fld>
            <a:endParaRPr lang="en-US"/>
          </a:p>
        </p:txBody>
      </p:sp>
    </p:spTree>
    <p:extLst>
      <p:ext uri="{BB962C8B-B14F-4D97-AF65-F5344CB8AC3E}">
        <p14:creationId xmlns:p14="http://schemas.microsoft.com/office/powerpoint/2010/main" val="1050702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9AA41-605D-6948-B4B1-A69C29767E1C}" type="slidenum">
              <a:rPr lang="en-US" smtClean="0"/>
              <a:t>29</a:t>
            </a:fld>
            <a:endParaRPr lang="en-US"/>
          </a:p>
        </p:txBody>
      </p:sp>
    </p:spTree>
    <p:extLst>
      <p:ext uri="{BB962C8B-B14F-4D97-AF65-F5344CB8AC3E}">
        <p14:creationId xmlns:p14="http://schemas.microsoft.com/office/powerpoint/2010/main" val="1050702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9AA41-605D-6948-B4B1-A69C29767E1C}" type="slidenum">
              <a:rPr lang="en-US" smtClean="0"/>
              <a:t>30</a:t>
            </a:fld>
            <a:endParaRPr lang="en-US"/>
          </a:p>
        </p:txBody>
      </p:sp>
    </p:spTree>
    <p:extLst>
      <p:ext uri="{BB962C8B-B14F-4D97-AF65-F5344CB8AC3E}">
        <p14:creationId xmlns:p14="http://schemas.microsoft.com/office/powerpoint/2010/main" val="1050702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9AA41-605D-6948-B4B1-A69C29767E1C}" type="slidenum">
              <a:rPr lang="en-US" smtClean="0"/>
              <a:t>31</a:t>
            </a:fld>
            <a:endParaRPr lang="en-US"/>
          </a:p>
        </p:txBody>
      </p:sp>
    </p:spTree>
    <p:extLst>
      <p:ext uri="{BB962C8B-B14F-4D97-AF65-F5344CB8AC3E}">
        <p14:creationId xmlns:p14="http://schemas.microsoft.com/office/powerpoint/2010/main" val="1793689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9AA41-605D-6948-B4B1-A69C29767E1C}" type="slidenum">
              <a:rPr lang="en-US" smtClean="0"/>
              <a:t>32</a:t>
            </a:fld>
            <a:endParaRPr lang="en-US"/>
          </a:p>
        </p:txBody>
      </p:sp>
    </p:spTree>
    <p:extLst>
      <p:ext uri="{BB962C8B-B14F-4D97-AF65-F5344CB8AC3E}">
        <p14:creationId xmlns:p14="http://schemas.microsoft.com/office/powerpoint/2010/main" val="143784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9AA41-605D-6948-B4B1-A69C29767E1C}" type="slidenum">
              <a:rPr lang="en-US" smtClean="0"/>
              <a:t>33</a:t>
            </a:fld>
            <a:endParaRPr lang="en-US"/>
          </a:p>
        </p:txBody>
      </p:sp>
    </p:spTree>
    <p:extLst>
      <p:ext uri="{BB962C8B-B14F-4D97-AF65-F5344CB8AC3E}">
        <p14:creationId xmlns:p14="http://schemas.microsoft.com/office/powerpoint/2010/main" val="11169371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9AA41-605D-6948-B4B1-A69C29767E1C}" type="slidenum">
              <a:rPr lang="en-US" smtClean="0"/>
              <a:t>34</a:t>
            </a:fld>
            <a:endParaRPr lang="en-US"/>
          </a:p>
        </p:txBody>
      </p:sp>
    </p:spTree>
    <p:extLst>
      <p:ext uri="{BB962C8B-B14F-4D97-AF65-F5344CB8AC3E}">
        <p14:creationId xmlns:p14="http://schemas.microsoft.com/office/powerpoint/2010/main" val="197582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ATmega16U2 on the left which controls the Serial interface and TTL links. On the right atmega328p is the powerhouse of the </a:t>
            </a:r>
            <a:r>
              <a:rPr lang="en-US" sz="1200" b="0" i="0" u="none" strike="noStrike" kern="1200" dirty="0" err="1">
                <a:solidFill>
                  <a:schemeClr val="tx1"/>
                </a:solidFill>
                <a:effectLst/>
                <a:latin typeface="+mn-lt"/>
                <a:ea typeface="+mn-ea"/>
                <a:cs typeface="+mn-cs"/>
              </a:rPr>
              <a:t>arduino</a:t>
            </a:r>
            <a:r>
              <a:rPr lang="en-US" sz="1200" b="0" i="0" u="none" strike="noStrike" kern="1200" dirty="0">
                <a:solidFill>
                  <a:schemeClr val="tx1"/>
                </a:solidFill>
                <a:effectLst/>
                <a:latin typeface="+mn-lt"/>
                <a:ea typeface="+mn-ea"/>
                <a:cs typeface="+mn-cs"/>
              </a:rPr>
              <a:t>. This controls the digital and analog pins all the sensors will be connected to.</a:t>
            </a:r>
            <a:endParaRPr lang="en-US" dirty="0"/>
          </a:p>
        </p:txBody>
      </p:sp>
      <p:sp>
        <p:nvSpPr>
          <p:cNvPr id="4" name="Slide Number Placeholder 3"/>
          <p:cNvSpPr>
            <a:spLocks noGrp="1"/>
          </p:cNvSpPr>
          <p:nvPr>
            <p:ph type="sldNum" sz="quarter" idx="10"/>
          </p:nvPr>
        </p:nvSpPr>
        <p:spPr/>
        <p:txBody>
          <a:bodyPr/>
          <a:lstStyle/>
          <a:p>
            <a:fld id="{FC89AA41-605D-6948-B4B1-A69C29767E1C}" type="slidenum">
              <a:rPr lang="en-US" smtClean="0"/>
              <a:t>10</a:t>
            </a:fld>
            <a:endParaRPr lang="en-US"/>
          </a:p>
        </p:txBody>
      </p:sp>
    </p:spTree>
    <p:extLst>
      <p:ext uri="{BB962C8B-B14F-4D97-AF65-F5344CB8AC3E}">
        <p14:creationId xmlns:p14="http://schemas.microsoft.com/office/powerpoint/2010/main" val="2063862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9AA41-605D-6948-B4B1-A69C29767E1C}" type="slidenum">
              <a:rPr lang="en-US" smtClean="0"/>
              <a:t>12</a:t>
            </a:fld>
            <a:endParaRPr lang="en-US"/>
          </a:p>
        </p:txBody>
      </p:sp>
    </p:spTree>
    <p:extLst>
      <p:ext uri="{BB962C8B-B14F-4D97-AF65-F5344CB8AC3E}">
        <p14:creationId xmlns:p14="http://schemas.microsoft.com/office/powerpoint/2010/main" val="2130309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9AA41-605D-6948-B4B1-A69C29767E1C}" type="slidenum">
              <a:rPr lang="en-US" smtClean="0"/>
              <a:t>13</a:t>
            </a:fld>
            <a:endParaRPr lang="en-US"/>
          </a:p>
        </p:txBody>
      </p:sp>
    </p:spTree>
    <p:extLst>
      <p:ext uri="{BB962C8B-B14F-4D97-AF65-F5344CB8AC3E}">
        <p14:creationId xmlns:p14="http://schemas.microsoft.com/office/powerpoint/2010/main" val="739679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9AA41-605D-6948-B4B1-A69C29767E1C}" type="slidenum">
              <a:rPr lang="en-US" smtClean="0"/>
              <a:t>14</a:t>
            </a:fld>
            <a:endParaRPr lang="en-US"/>
          </a:p>
        </p:txBody>
      </p:sp>
    </p:spTree>
    <p:extLst>
      <p:ext uri="{BB962C8B-B14F-4D97-AF65-F5344CB8AC3E}">
        <p14:creationId xmlns:p14="http://schemas.microsoft.com/office/powerpoint/2010/main" val="65040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is what we use to collect data from the sensors. It’s used more for prototyping because data is send to an SD card. Thus, making it is easier to fix data problems during testing</a:t>
            </a:r>
            <a:endParaRPr lang="en-US" dirty="0"/>
          </a:p>
        </p:txBody>
      </p:sp>
      <p:sp>
        <p:nvSpPr>
          <p:cNvPr id="4" name="Slide Number Placeholder 3"/>
          <p:cNvSpPr>
            <a:spLocks noGrp="1"/>
          </p:cNvSpPr>
          <p:nvPr>
            <p:ph type="sldNum" sz="quarter" idx="10"/>
          </p:nvPr>
        </p:nvSpPr>
        <p:spPr/>
        <p:txBody>
          <a:bodyPr/>
          <a:lstStyle/>
          <a:p>
            <a:fld id="{FC89AA41-605D-6948-B4B1-A69C29767E1C}" type="slidenum">
              <a:rPr lang="en-US" smtClean="0"/>
              <a:t>15</a:t>
            </a:fld>
            <a:endParaRPr lang="en-US"/>
          </a:p>
        </p:txBody>
      </p:sp>
    </p:spTree>
    <p:extLst>
      <p:ext uri="{BB962C8B-B14F-4D97-AF65-F5344CB8AC3E}">
        <p14:creationId xmlns:p14="http://schemas.microsoft.com/office/powerpoint/2010/main" val="702378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is what we use to collect data from the sensors. It’s used more for prototyping because data is send to an </a:t>
            </a:r>
            <a:r>
              <a:rPr lang="en-US" sz="1200" b="0" i="0" u="none" strike="noStrike" kern="1200" dirty="0" err="1">
                <a:solidFill>
                  <a:schemeClr val="tx1"/>
                </a:solidFill>
                <a:effectLst/>
                <a:latin typeface="+mn-lt"/>
                <a:ea typeface="+mn-ea"/>
                <a:cs typeface="+mn-cs"/>
              </a:rPr>
              <a:t>sd</a:t>
            </a:r>
            <a:r>
              <a:rPr lang="en-US" sz="1200" b="0" i="0" u="none" strike="noStrike" kern="1200" dirty="0">
                <a:solidFill>
                  <a:schemeClr val="tx1"/>
                </a:solidFill>
                <a:effectLst/>
                <a:latin typeface="+mn-lt"/>
                <a:ea typeface="+mn-ea"/>
                <a:cs typeface="+mn-cs"/>
              </a:rPr>
              <a:t> card. Thus, making it is easier to fix data problems during testing</a:t>
            </a:r>
            <a:endParaRPr lang="en-US" dirty="0"/>
          </a:p>
        </p:txBody>
      </p:sp>
      <p:sp>
        <p:nvSpPr>
          <p:cNvPr id="4" name="Slide Number Placeholder 3"/>
          <p:cNvSpPr>
            <a:spLocks noGrp="1"/>
          </p:cNvSpPr>
          <p:nvPr>
            <p:ph type="sldNum" sz="quarter" idx="10"/>
          </p:nvPr>
        </p:nvSpPr>
        <p:spPr/>
        <p:txBody>
          <a:bodyPr/>
          <a:lstStyle/>
          <a:p>
            <a:fld id="{FC89AA41-605D-6948-B4B1-A69C29767E1C}" type="slidenum">
              <a:rPr lang="en-US" smtClean="0"/>
              <a:t>16</a:t>
            </a:fld>
            <a:endParaRPr lang="en-US"/>
          </a:p>
        </p:txBody>
      </p:sp>
    </p:spTree>
    <p:extLst>
      <p:ext uri="{BB962C8B-B14F-4D97-AF65-F5344CB8AC3E}">
        <p14:creationId xmlns:p14="http://schemas.microsoft.com/office/powerpoint/2010/main" val="1050207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9AA41-605D-6948-B4B1-A69C29767E1C}" type="slidenum">
              <a:rPr lang="en-US" smtClean="0"/>
              <a:t>17</a:t>
            </a:fld>
            <a:endParaRPr lang="en-US"/>
          </a:p>
        </p:txBody>
      </p:sp>
    </p:spTree>
    <p:extLst>
      <p:ext uri="{BB962C8B-B14F-4D97-AF65-F5344CB8AC3E}">
        <p14:creationId xmlns:p14="http://schemas.microsoft.com/office/powerpoint/2010/main" val="1505674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6624"/>
            <a:ext cx="7315200" cy="2595025"/>
          </a:xfrm>
        </p:spPr>
        <p:txBody>
          <a:bodyPr>
            <a:normAutofit/>
          </a:bodyPr>
          <a:lstStyle>
            <a:lvl1pPr>
              <a:defRPr sz="4800"/>
            </a:lvl1pPr>
          </a:lstStyle>
          <a:p>
            <a:r>
              <a:rPr lang="en-US"/>
              <a:t>Click to edit Master title style</a:t>
            </a:r>
          </a:p>
        </p:txBody>
      </p:sp>
      <p:sp>
        <p:nvSpPr>
          <p:cNvPr id="3" name="Subtitle 2"/>
          <p:cNvSpPr>
            <a:spLocks noGrp="1"/>
          </p:cNvSpPr>
          <p:nvPr>
            <p:ph type="subTitle" idx="1"/>
          </p:nvPr>
        </p:nvSpPr>
        <p:spPr>
          <a:xfrm>
            <a:off x="914400" y="5166530"/>
            <a:ext cx="73152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CD405A4E-29E4-4740-BDF1-8BE5F1699F4F}" type="datetimeFigureOut">
              <a:rPr lang="en-US" smtClean="0"/>
              <a:t>8/4/2016</a:t>
            </a:fld>
            <a:endParaRPr lang="en-US"/>
          </a:p>
        </p:txBody>
      </p:sp>
      <p:sp>
        <p:nvSpPr>
          <p:cNvPr id="8" name="Slide Number Placeholder 7"/>
          <p:cNvSpPr>
            <a:spLocks noGrp="1"/>
          </p:cNvSpPr>
          <p:nvPr>
            <p:ph type="sldNum" sz="quarter" idx="11"/>
          </p:nvPr>
        </p:nvSpPr>
        <p:spPr/>
        <p:txBody>
          <a:bodyPr/>
          <a:lstStyle/>
          <a:p>
            <a:fld id="{CE8079A4-7AA8-4A4F-87E2-7781EC5097DD}"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405A4E-29E4-4740-BDF1-8BE5F1699F4F}" type="datetimeFigureOut">
              <a:rPr lang="en-US" smtClean="0"/>
              <a:t>8/4/2016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F6586F-52C9-2843-9D4A-D558596CD2E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48400" y="1826709"/>
            <a:ext cx="1492499" cy="448445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4524" y="1826709"/>
            <a:ext cx="5241476" cy="448445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405A4E-29E4-4740-BDF1-8BE5F1699F4F}" type="datetimeFigureOut">
              <a:rPr lang="en-US" smtClean="0"/>
              <a:t>8/4/2016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F6586F-52C9-2843-9D4A-D558596CD2E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405A4E-29E4-4740-BDF1-8BE5F1699F4F}" type="datetimeFigureOut">
              <a:rPr lang="en-US" smtClean="0"/>
              <a:t>8/4/2016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F6586F-52C9-2843-9D4A-D558596CD2E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5017572"/>
            <a:ext cx="7315200" cy="1293592"/>
          </a:xfrm>
        </p:spPr>
        <p:txBody>
          <a:bodyPr anchor="t"/>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914400" y="3865097"/>
            <a:ext cx="73152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405A4E-29E4-4740-BDF1-8BE5F1699F4F}" type="datetimeFigureOut">
              <a:rPr lang="en-US" smtClean="0"/>
              <a:t>8/4/2016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8079A4-7AA8-4A4F-87E2-7781EC5097D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D405A4E-29E4-4740-BDF1-8BE5F1699F4F}" type="datetimeFigureOut">
              <a:rPr lang="en-US" smtClean="0"/>
              <a:t>8/4/2016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F6586F-52C9-2843-9D4A-D558596CD2EA}" type="slidenum">
              <a:rPr lang="en-US" smtClean="0"/>
              <a:t>‹#›</a:t>
            </a:fld>
            <a:endParaRPr lang="en-US"/>
          </a:p>
        </p:txBody>
      </p:sp>
      <p:sp>
        <p:nvSpPr>
          <p:cNvPr id="9" name="Title 8"/>
          <p:cNvSpPr>
            <a:spLocks noGrp="1"/>
          </p:cNvSpPr>
          <p:nvPr>
            <p:ph type="title"/>
          </p:nvPr>
        </p:nvSpPr>
        <p:spPr>
          <a:xfrm>
            <a:off x="914400" y="1544715"/>
            <a:ext cx="7315200" cy="1154097"/>
          </a:xfrm>
        </p:spPr>
        <p:txBody>
          <a:bodyPr/>
          <a:lstStyle/>
          <a:p>
            <a:r>
              <a:rPr lang="en-US"/>
              <a:t>Click to edit Master title style</a:t>
            </a:r>
          </a:p>
        </p:txBody>
      </p:sp>
      <p:sp>
        <p:nvSpPr>
          <p:cNvPr id="8" name="Content Placeholder 7"/>
          <p:cNvSpPr>
            <a:spLocks noGrp="1"/>
          </p:cNvSpPr>
          <p:nvPr>
            <p:ph sz="quarter" idx="13"/>
          </p:nvPr>
        </p:nvSpPr>
        <p:spPr>
          <a:xfrm>
            <a:off x="914400" y="2743200"/>
            <a:ext cx="356616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81728" y="2743200"/>
            <a:ext cx="3566160" cy="3595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16348" y="2743200"/>
            <a:ext cx="336499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885144" y="2743200"/>
            <a:ext cx="336206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CD405A4E-29E4-4740-BDF1-8BE5F1699F4F}" type="datetimeFigureOut">
              <a:rPr lang="en-US" smtClean="0"/>
              <a:t>8/4/2016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F6586F-52C9-2843-9D4A-D558596CD2EA}" type="slidenum">
              <a:rPr lang="en-US" smtClean="0"/>
              <a:t>‹#›</a:t>
            </a:fld>
            <a:endParaRPr lang="en-US"/>
          </a:p>
        </p:txBody>
      </p:sp>
      <p:sp>
        <p:nvSpPr>
          <p:cNvPr id="10" name="Title 9"/>
          <p:cNvSpPr>
            <a:spLocks noGrp="1"/>
          </p:cNvSpPr>
          <p:nvPr>
            <p:ph type="title"/>
          </p:nvPr>
        </p:nvSpPr>
        <p:spPr>
          <a:xfrm>
            <a:off x="914400" y="1544715"/>
            <a:ext cx="7315200" cy="1154097"/>
          </a:xfrm>
        </p:spPr>
        <p:txBody>
          <a:bodyPr/>
          <a:lstStyle/>
          <a:p>
            <a:r>
              <a:rPr lang="en-US"/>
              <a:t>Click to edit Master title style</a:t>
            </a:r>
            <a:endParaRPr lang="en-US" dirty="0"/>
          </a:p>
        </p:txBody>
      </p:sp>
      <p:sp>
        <p:nvSpPr>
          <p:cNvPr id="11" name="Content Placeholder 10"/>
          <p:cNvSpPr>
            <a:spLocks noGrp="1"/>
          </p:cNvSpPr>
          <p:nvPr>
            <p:ph sz="quarter" idx="13"/>
          </p:nvPr>
        </p:nvSpPr>
        <p:spPr>
          <a:xfrm>
            <a:off x="914400" y="3383280"/>
            <a:ext cx="3566160" cy="295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81727" y="3383280"/>
            <a:ext cx="3566160" cy="295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D405A4E-29E4-4740-BDF1-8BE5F1699F4F}" type="datetimeFigureOut">
              <a:rPr lang="en-US" smtClean="0"/>
              <a:t>8/4/2016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F6586F-52C9-2843-9D4A-D558596CD2E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405A4E-29E4-4740-BDF1-8BE5F1699F4F}" type="datetimeFigureOut">
              <a:rPr lang="en-US" smtClean="0"/>
              <a:t>8/4/2016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F6586F-52C9-2843-9D4A-D558596CD2E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5362"/>
            <a:ext cx="2950936" cy="2173015"/>
          </a:xfrm>
        </p:spPr>
        <p:txBody>
          <a:bodyPr anchor="b">
            <a:normAutofit/>
          </a:bodyPr>
          <a:lstStyle>
            <a:lvl1pPr algn="l">
              <a:defRPr sz="2800" b="0"/>
            </a:lvl1pPr>
          </a:lstStyle>
          <a:p>
            <a:r>
              <a:rPr lang="en-US"/>
              <a:t>Click to edit Master title style</a:t>
            </a:r>
            <a:endParaRPr lang="en-US" dirty="0"/>
          </a:p>
        </p:txBody>
      </p:sp>
      <p:sp>
        <p:nvSpPr>
          <p:cNvPr id="3" name="Content Placeholder 2"/>
          <p:cNvSpPr>
            <a:spLocks noGrp="1"/>
          </p:cNvSpPr>
          <p:nvPr>
            <p:ph idx="1"/>
          </p:nvPr>
        </p:nvSpPr>
        <p:spPr>
          <a:xfrm>
            <a:off x="4021752" y="1826709"/>
            <a:ext cx="4207848"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4400" y="4061095"/>
            <a:ext cx="2950936"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405A4E-29E4-4740-BDF1-8BE5F1699F4F}" type="datetimeFigureOut">
              <a:rPr lang="en-US" smtClean="0"/>
              <a:t>8/4/2016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F6586F-52C9-2843-9D4A-D558596CD2E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8800"/>
            <a:ext cx="2953512" cy="2176272"/>
          </a:xfrm>
        </p:spPr>
        <p:txBody>
          <a:bodyPr anchor="b">
            <a:normAutofit/>
          </a:bodyPr>
          <a:lstStyle>
            <a:lvl1pPr algn="l">
              <a:defRPr sz="2800" b="0"/>
            </a:lvl1pPr>
          </a:lstStyle>
          <a:p>
            <a:r>
              <a:rPr lang="en-US"/>
              <a:t>Click to edit Master title style</a:t>
            </a:r>
            <a:endParaRPr lang="en-US" dirty="0"/>
          </a:p>
        </p:txBody>
      </p:sp>
      <p:sp>
        <p:nvSpPr>
          <p:cNvPr id="3" name="Picture Placeholder 2"/>
          <p:cNvSpPr>
            <a:spLocks noGrp="1"/>
          </p:cNvSpPr>
          <p:nvPr>
            <p:ph type="pic" idx="1"/>
          </p:nvPr>
        </p:nvSpPr>
        <p:spPr>
          <a:xfrm>
            <a:off x="4191000" y="2286000"/>
            <a:ext cx="40386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914400" y="4059936"/>
            <a:ext cx="2953512"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405A4E-29E4-4740-BDF1-8BE5F1699F4F}" type="datetimeFigureOut">
              <a:rPr lang="en-US" smtClean="0"/>
              <a:t>8/4/2016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F6586F-52C9-2843-9D4A-D558596CD2E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0" name="Rectangle 9"/>
          <p:cNvSpPr/>
          <p:nvPr/>
        </p:nvSpPr>
        <p:spPr>
          <a:xfrm>
            <a:off x="8435268" y="573807"/>
            <a:ext cx="8623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69419" y="573807"/>
            <a:ext cx="576072"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14400" y="1544715"/>
            <a:ext cx="7315200" cy="115409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14400" y="2769833"/>
            <a:ext cx="7315200" cy="353952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07690" y="548797"/>
            <a:ext cx="1189132"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CD405A4E-29E4-4740-BDF1-8BE5F1699F4F}" type="datetimeFigureOut">
              <a:rPr lang="en-US" smtClean="0"/>
              <a:t>8/4/2016</a:t>
            </a:fld>
            <a:endParaRPr lang="en-US"/>
          </a:p>
        </p:txBody>
      </p:sp>
      <p:sp>
        <p:nvSpPr>
          <p:cNvPr id="6" name="Slide Number Placeholder 5"/>
          <p:cNvSpPr>
            <a:spLocks noGrp="1"/>
          </p:cNvSpPr>
          <p:nvPr>
            <p:ph type="sldNum" sz="quarter" idx="4"/>
          </p:nvPr>
        </p:nvSpPr>
        <p:spPr>
          <a:xfrm>
            <a:off x="7314415" y="548797"/>
            <a:ext cx="941203" cy="301752"/>
          </a:xfrm>
          <a:prstGeom prst="rect">
            <a:avLst/>
          </a:prstGeom>
        </p:spPr>
        <p:txBody>
          <a:bodyPr vert="horz" lIns="91440" tIns="45720" rIns="91440" bIns="45720" rtlCol="0" anchor="ctr"/>
          <a:lstStyle>
            <a:lvl1pPr algn="r">
              <a:defRPr sz="1200">
                <a:solidFill>
                  <a:schemeClr val="tx1"/>
                </a:solidFill>
              </a:defRPr>
            </a:lvl1pPr>
          </a:lstStyle>
          <a:p>
            <a:fld id="{6EF6586F-52C9-2843-9D4A-D558596CD2EA}" type="slidenum">
              <a:rPr lang="en-US" smtClean="0"/>
              <a:t>‹#›</a:t>
            </a:fld>
            <a:endParaRPr lang="en-US"/>
          </a:p>
        </p:txBody>
      </p:sp>
      <p:sp>
        <p:nvSpPr>
          <p:cNvPr id="5" name="Footer Placeholder 4"/>
          <p:cNvSpPr>
            <a:spLocks noGrp="1"/>
          </p:cNvSpPr>
          <p:nvPr>
            <p:ph type="ftr" sz="quarter" idx="3"/>
          </p:nvPr>
        </p:nvSpPr>
        <p:spPr>
          <a:xfrm>
            <a:off x="6008688" y="855956"/>
            <a:ext cx="2246489" cy="301227"/>
          </a:xfrm>
          <a:prstGeom prst="rect">
            <a:avLst/>
          </a:prstGeom>
        </p:spPr>
        <p:txBody>
          <a:bodyPr vert="horz" lIns="91440" tIns="0" rIns="91440" bIns="45720" rtlCol="0" anchor="t"/>
          <a:lstStyle>
            <a:lvl1pPr algn="l">
              <a:defRPr sz="1000">
                <a:solidFill>
                  <a:schemeClr val="tx1"/>
                </a:solidFill>
              </a:defRPr>
            </a:lvl1pPr>
          </a:lstStyle>
          <a:p>
            <a:endParaRPr lang="en-US"/>
          </a:p>
        </p:txBody>
      </p:sp>
    </p:spTree>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089400"/>
          </a:xfrm>
          <a:prstGeom prst="rect">
            <a:avLst/>
          </a:prstGeom>
        </p:spPr>
      </p:pic>
      <p:sp>
        <p:nvSpPr>
          <p:cNvPr id="2" name="Title 1"/>
          <p:cNvSpPr>
            <a:spLocks noGrp="1"/>
          </p:cNvSpPr>
          <p:nvPr>
            <p:ph type="ctrTitle"/>
          </p:nvPr>
        </p:nvSpPr>
        <p:spPr>
          <a:xfrm>
            <a:off x="0" y="4089400"/>
            <a:ext cx="9144000" cy="650193"/>
          </a:xfrm>
        </p:spPr>
        <p:txBody>
          <a:bodyPr>
            <a:noAutofit/>
          </a:bodyPr>
          <a:lstStyle/>
          <a:p>
            <a:pPr algn="ctr"/>
            <a:r>
              <a:rPr lang="en-US" sz="3600" b="1" dirty="0">
                <a:latin typeface="Abadi MT Condensed Extra Bold"/>
                <a:cs typeface="Abadi MT Condensed Extra Bold"/>
              </a:rPr>
              <a:t>Intelligent Software Control for Nanosatellites</a:t>
            </a:r>
          </a:p>
        </p:txBody>
      </p:sp>
      <p:sp>
        <p:nvSpPr>
          <p:cNvPr id="3" name="Subtitle 2"/>
          <p:cNvSpPr>
            <a:spLocks noGrp="1"/>
          </p:cNvSpPr>
          <p:nvPr>
            <p:ph type="subTitle" idx="1"/>
          </p:nvPr>
        </p:nvSpPr>
        <p:spPr>
          <a:xfrm>
            <a:off x="99895" y="4851433"/>
            <a:ext cx="8819340" cy="992730"/>
          </a:xfrm>
        </p:spPr>
        <p:txBody>
          <a:bodyPr>
            <a:normAutofit/>
          </a:bodyPr>
          <a:lstStyle/>
          <a:p>
            <a:pPr algn="ctr"/>
            <a:r>
              <a:rPr lang="en-US" dirty="0">
                <a:solidFill>
                  <a:srgbClr val="FFFF00"/>
                </a:solidFill>
              </a:rPr>
              <a:t>Interns: Matt Walls, Ahmed Diallo, Robert Lucci, Jason </a:t>
            </a:r>
            <a:r>
              <a:rPr lang="en-US" dirty="0" err="1">
                <a:solidFill>
                  <a:srgbClr val="FFFF00"/>
                </a:solidFill>
              </a:rPr>
              <a:t>Craigg</a:t>
            </a:r>
            <a:endParaRPr lang="en-US" dirty="0">
              <a:solidFill>
                <a:srgbClr val="FFFF00"/>
              </a:solidFill>
            </a:endParaRPr>
          </a:p>
          <a:p>
            <a:pPr algn="ctr"/>
            <a:r>
              <a:rPr lang="en-US" dirty="0">
                <a:solidFill>
                  <a:srgbClr val="FFFF00"/>
                </a:solidFill>
              </a:rPr>
              <a:t>Faculty Mentors: Dr. Shermane Austin, Prof. Michael Jiang </a:t>
            </a:r>
          </a:p>
        </p:txBody>
      </p:sp>
      <p:pic>
        <p:nvPicPr>
          <p:cNvPr id="6" name="Picture 5" descr="MECLogo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8156" y="5774391"/>
            <a:ext cx="1666875" cy="1019175"/>
          </a:xfrm>
          <a:prstGeom prst="rect">
            <a:avLst/>
          </a:prstGeom>
        </p:spPr>
      </p:pic>
      <p:pic>
        <p:nvPicPr>
          <p:cNvPr id="7" name="Picture 6" descr="nasaIm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7200" y="5709957"/>
            <a:ext cx="1755306" cy="1083609"/>
          </a:xfrm>
          <a:prstGeom prst="rect">
            <a:avLst/>
          </a:prstGeom>
        </p:spPr>
      </p:pic>
    </p:spTree>
    <p:extLst>
      <p:ext uri="{BB962C8B-B14F-4D97-AF65-F5344CB8AC3E}">
        <p14:creationId xmlns:p14="http://schemas.microsoft.com/office/powerpoint/2010/main" val="2886991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43" y="231975"/>
            <a:ext cx="7315200" cy="745055"/>
          </a:xfrm>
        </p:spPr>
        <p:txBody>
          <a:bodyPr>
            <a:normAutofit/>
          </a:bodyPr>
          <a:lstStyle/>
          <a:p>
            <a:pPr lvl="0" algn="ctr"/>
            <a:r>
              <a:rPr lang="en-US" dirty="0"/>
              <a:t>Integration Process</a:t>
            </a:r>
          </a:p>
        </p:txBody>
      </p:sp>
      <p:pic>
        <p:nvPicPr>
          <p:cNvPr id="9218" name="Picture 2" descr="https://lh3.googleusercontent.com/f77xjelX_jUn8E1-PL-K-gatlFyMkM6_bmTmVMzWA4nMiih_ggeo3kMvd7YVQ8hQeZ6SPmicln8OdErqRCqFtFRNXRCHBSib_d-IxseKb5gX2_jKatIQKFgCgS2Eg4KooSh4hCzcu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92" y="1246910"/>
            <a:ext cx="8858250" cy="5410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308775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43" y="231975"/>
            <a:ext cx="7315200" cy="745055"/>
          </a:xfrm>
        </p:spPr>
        <p:txBody>
          <a:bodyPr>
            <a:normAutofit/>
          </a:bodyPr>
          <a:lstStyle/>
          <a:p>
            <a:pPr algn="ctr"/>
            <a:r>
              <a:rPr lang="en-US" dirty="0"/>
              <a:t>SIMPLE BALLOONSAT</a:t>
            </a:r>
            <a:endParaRPr lang="en-US" b="1" dirty="0"/>
          </a:p>
        </p:txBody>
      </p:sp>
      <p:pic>
        <p:nvPicPr>
          <p:cNvPr id="3" name="Picture 2"/>
          <p:cNvPicPr>
            <a:picLocks noChangeAspect="1"/>
          </p:cNvPicPr>
          <p:nvPr/>
        </p:nvPicPr>
        <p:blipFill>
          <a:blip r:embed="rId2"/>
          <a:stretch>
            <a:fillRect/>
          </a:stretch>
        </p:blipFill>
        <p:spPr>
          <a:xfrm>
            <a:off x="926050" y="1991032"/>
            <a:ext cx="7298318" cy="3835195"/>
          </a:xfrm>
          <a:prstGeom prst="rect">
            <a:avLst/>
          </a:prstGeom>
        </p:spPr>
      </p:pic>
    </p:spTree>
    <p:extLst>
      <p:ext uri="{BB962C8B-B14F-4D97-AF65-F5344CB8AC3E}">
        <p14:creationId xmlns:p14="http://schemas.microsoft.com/office/powerpoint/2010/main" val="2108646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43" y="231975"/>
            <a:ext cx="7315200" cy="745055"/>
          </a:xfrm>
        </p:spPr>
        <p:txBody>
          <a:bodyPr>
            <a:normAutofit/>
          </a:bodyPr>
          <a:lstStyle/>
          <a:p>
            <a:pPr lvl="0" algn="ctr"/>
            <a:r>
              <a:rPr lang="en-US" dirty="0"/>
              <a:t>SCHEMATIC</a:t>
            </a:r>
          </a:p>
        </p:txBody>
      </p:sp>
      <p:pic>
        <p:nvPicPr>
          <p:cNvPr id="3" name="Picture 2" descr="NASASchematic20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417" y="1120138"/>
            <a:ext cx="4999251" cy="5477305"/>
          </a:xfrm>
          <a:prstGeom prst="rect">
            <a:avLst/>
          </a:prstGeom>
        </p:spPr>
      </p:pic>
    </p:spTree>
    <p:extLst>
      <p:ext uri="{BB962C8B-B14F-4D97-AF65-F5344CB8AC3E}">
        <p14:creationId xmlns:p14="http://schemas.microsoft.com/office/powerpoint/2010/main" val="1110650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5526" y="2961321"/>
            <a:ext cx="8714509" cy="745055"/>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a:t>SENSORS &amp; COMPONENTS</a:t>
            </a:r>
          </a:p>
        </p:txBody>
      </p:sp>
    </p:spTree>
    <p:extLst>
      <p:ext uri="{BB962C8B-B14F-4D97-AF65-F5344CB8AC3E}">
        <p14:creationId xmlns:p14="http://schemas.microsoft.com/office/powerpoint/2010/main" val="1776346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43" y="231975"/>
            <a:ext cx="7315200" cy="745055"/>
          </a:xfrm>
        </p:spPr>
        <p:txBody>
          <a:bodyPr>
            <a:normAutofit/>
          </a:bodyPr>
          <a:lstStyle/>
          <a:p>
            <a:pPr lvl="0" algn="ctr"/>
            <a:r>
              <a:rPr lang="en-US" dirty="0"/>
              <a:t>Data Shield &amp; Micro-SD Card</a:t>
            </a:r>
          </a:p>
        </p:txBody>
      </p:sp>
      <p:pic>
        <p:nvPicPr>
          <p:cNvPr id="10242" name="Picture 2" descr="https://lh5.googleusercontent.com/sW3Zd8uGVhqfc4FItg9MCddjdEaW_7ag_lrgbuf3idU9Yk-W6zUQOHn2AsIjpM89B-djSqgLXlupJhQrdsOnJUBhMcjbbEJm8-FBWIbTXNztGnfCuFxpU-e1AanWUJPovxJd4uBI7Q"/>
          <p:cNvPicPr>
            <a:picLocks noChangeAspect="1" noChangeArrowheads="1"/>
          </p:cNvPicPr>
          <p:nvPr/>
        </p:nvPicPr>
        <p:blipFill rotWithShape="1">
          <a:blip r:embed="rId3">
            <a:extLst>
              <a:ext uri="{28A0092B-C50C-407E-A947-70E740481C1C}">
                <a14:useLocalDpi xmlns:a14="http://schemas.microsoft.com/office/drawing/2010/main" val="0"/>
              </a:ext>
            </a:extLst>
          </a:blip>
          <a:srcRect t="11636"/>
          <a:stretch/>
        </p:blipFill>
        <p:spPr bwMode="auto">
          <a:xfrm>
            <a:off x="5597237" y="1371600"/>
            <a:ext cx="2857500" cy="2524990"/>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255" y="1184736"/>
            <a:ext cx="5307356" cy="3536026"/>
          </a:xfrm>
          <a:prstGeom prst="rect">
            <a:avLst/>
          </a:prstGeom>
        </p:spPr>
      </p:pic>
      <p:sp>
        <p:nvSpPr>
          <p:cNvPr id="10" name="Rectangle 9"/>
          <p:cNvSpPr/>
          <p:nvPr/>
        </p:nvSpPr>
        <p:spPr>
          <a:xfrm>
            <a:off x="166255" y="4765330"/>
            <a:ext cx="8631381" cy="3416320"/>
          </a:xfrm>
          <a:prstGeom prst="rect">
            <a:avLst/>
          </a:prstGeom>
        </p:spPr>
        <p:txBody>
          <a:bodyPr wrap="square">
            <a:spAutoFit/>
          </a:bodyPr>
          <a:lstStyle/>
          <a:p>
            <a:pPr fontAlgn="base"/>
            <a:r>
              <a:rPr lang="en-US" sz="2400" dirty="0">
                <a:solidFill>
                  <a:srgbClr val="F3F3F3"/>
                </a:solidFill>
                <a:latin typeface="Arial" charset="0"/>
              </a:rPr>
              <a:t>It is an attachment for the Arduino that allows us to interface with an SD card and a real time clock without using up any pins. The Micro-SD Card </a:t>
            </a:r>
            <a:r>
              <a:rPr lang="en-US" sz="2400" dirty="0"/>
              <a:t>is waterproof, shockproof, and X-ray proof. It can operate in temperatures ranging from -13 to 185 degrees Fahrenheit (-25 to 85 Celsius).</a:t>
            </a:r>
          </a:p>
          <a:p>
            <a:endParaRPr lang="en-US" sz="2400" dirty="0"/>
          </a:p>
          <a:p>
            <a:br>
              <a:rPr lang="en-US" sz="2400" dirty="0"/>
            </a:br>
            <a:br>
              <a:rPr lang="en-US" sz="2400" dirty="0"/>
            </a:br>
            <a:endParaRPr lang="en-US" sz="2400" dirty="0"/>
          </a:p>
        </p:txBody>
      </p:sp>
    </p:spTree>
    <p:extLst>
      <p:ext uri="{BB962C8B-B14F-4D97-AF65-F5344CB8AC3E}">
        <p14:creationId xmlns:p14="http://schemas.microsoft.com/office/powerpoint/2010/main" val="830785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43" y="231975"/>
            <a:ext cx="7315200" cy="745055"/>
          </a:xfrm>
        </p:spPr>
        <p:txBody>
          <a:bodyPr>
            <a:normAutofit/>
          </a:bodyPr>
          <a:lstStyle/>
          <a:p>
            <a:pPr lvl="0" algn="ctr"/>
            <a:r>
              <a:rPr lang="en-US" dirty="0"/>
              <a:t>DHT22 Temp/Humidity Sensor</a:t>
            </a:r>
          </a:p>
        </p:txBody>
      </p:sp>
      <p:sp>
        <p:nvSpPr>
          <p:cNvPr id="3" name="Rectangle 2"/>
          <p:cNvSpPr/>
          <p:nvPr/>
        </p:nvSpPr>
        <p:spPr>
          <a:xfrm>
            <a:off x="193965" y="1166843"/>
            <a:ext cx="8672944" cy="6740307"/>
          </a:xfrm>
          <a:prstGeom prst="rect">
            <a:avLst/>
          </a:prstGeom>
        </p:spPr>
        <p:txBody>
          <a:bodyPr wrap="square">
            <a:spAutoFit/>
          </a:bodyPr>
          <a:lstStyle/>
          <a:p>
            <a:pPr marL="285750" indent="-285750" fontAlgn="base">
              <a:buFont typeface="Arial" charset="0"/>
              <a:buChar char="•"/>
            </a:pPr>
            <a:r>
              <a:rPr lang="en-US" sz="3600" dirty="0">
                <a:solidFill>
                  <a:srgbClr val="F3F3F3"/>
                </a:solidFill>
                <a:latin typeface="Arial" charset="0"/>
              </a:rPr>
              <a:t>2.5mA max current draw</a:t>
            </a:r>
            <a:endParaRPr lang="en-US" sz="3600" dirty="0"/>
          </a:p>
          <a:p>
            <a:pPr marL="285750" indent="-285750" fontAlgn="base">
              <a:buFont typeface="Arial" charset="0"/>
              <a:buChar char="•"/>
            </a:pPr>
            <a:r>
              <a:rPr lang="en-US" sz="3600" dirty="0">
                <a:solidFill>
                  <a:srgbClr val="F3F3F3"/>
                </a:solidFill>
                <a:latin typeface="Arial" charset="0"/>
              </a:rPr>
              <a:t>Data is collected every two seconds</a:t>
            </a:r>
            <a:endParaRPr lang="en-US" sz="3600" dirty="0"/>
          </a:p>
          <a:p>
            <a:pPr marL="285750" indent="-285750" fontAlgn="base">
              <a:buFont typeface="Arial" charset="0"/>
              <a:buChar char="•"/>
            </a:pPr>
            <a:r>
              <a:rPr lang="en-US" sz="3600" dirty="0">
                <a:solidFill>
                  <a:srgbClr val="F3F3F3"/>
                </a:solidFill>
                <a:latin typeface="Arial" charset="0"/>
              </a:rPr>
              <a:t>Measures temperature (Fahrenheit and Celsius), and humidity.</a:t>
            </a:r>
            <a:endParaRPr lang="en-US" sz="3600" dirty="0"/>
          </a:p>
          <a:p>
            <a:pPr marL="285750" indent="-285750" fontAlgn="base">
              <a:buFont typeface="Arial" charset="0"/>
              <a:buChar char="•"/>
            </a:pPr>
            <a:r>
              <a:rPr lang="en-US" sz="3600" dirty="0">
                <a:solidFill>
                  <a:srgbClr val="F3F3F3"/>
                </a:solidFill>
                <a:latin typeface="Arial" charset="0"/>
              </a:rPr>
              <a:t>Good for -40 to 257°F (-40 to 125°C) temperature readings</a:t>
            </a:r>
          </a:p>
          <a:p>
            <a:pPr marL="285750" indent="-285750" fontAlgn="base">
              <a:buFont typeface="Arial" charset="0"/>
              <a:buChar char="•"/>
            </a:pPr>
            <a:r>
              <a:rPr lang="en-US" sz="3600" dirty="0">
                <a:solidFill>
                  <a:srgbClr val="F3F3F3"/>
                </a:solidFill>
                <a:latin typeface="Arial" charset="0"/>
              </a:rPr>
              <a:t>Good for 0-100% humidity readings with 2-5% margin of error</a:t>
            </a:r>
          </a:p>
          <a:p>
            <a:br>
              <a:rPr lang="en-US" sz="3600" dirty="0"/>
            </a:br>
            <a:br>
              <a:rPr lang="en-US" sz="3600" dirty="0"/>
            </a:br>
            <a:br>
              <a:rPr lang="en-US" sz="3600" dirty="0"/>
            </a:br>
            <a:endParaRPr lang="en-US" sz="3600" dirty="0"/>
          </a:p>
        </p:txBody>
      </p:sp>
    </p:spTree>
    <p:extLst>
      <p:ext uri="{BB962C8B-B14F-4D97-AF65-F5344CB8AC3E}">
        <p14:creationId xmlns:p14="http://schemas.microsoft.com/office/powerpoint/2010/main" val="216745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43" y="231975"/>
            <a:ext cx="7315200" cy="745055"/>
          </a:xfrm>
        </p:spPr>
        <p:txBody>
          <a:bodyPr>
            <a:normAutofit/>
          </a:bodyPr>
          <a:lstStyle/>
          <a:p>
            <a:pPr lvl="0" algn="ctr"/>
            <a:r>
              <a:rPr lang="en-US" dirty="0"/>
              <a:t>DHT22 Temp/Humidity Sensor</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509" y="1354282"/>
            <a:ext cx="4253345" cy="3190009"/>
          </a:xfrm>
          <a:prstGeom prst="rect">
            <a:avLst/>
          </a:prstGeom>
        </p:spPr>
      </p:pic>
      <p:pic>
        <p:nvPicPr>
          <p:cNvPr id="13316" name="Picture 4" descr="HT22.jpg"/>
          <p:cNvPicPr>
            <a:picLocks noChangeAspect="1" noChangeArrowheads="1"/>
          </p:cNvPicPr>
          <p:nvPr/>
        </p:nvPicPr>
        <p:blipFill rotWithShape="1">
          <a:blip r:embed="rId4">
            <a:extLst>
              <a:ext uri="{28A0092B-C50C-407E-A947-70E740481C1C}">
                <a14:useLocalDpi xmlns:a14="http://schemas.microsoft.com/office/drawing/2010/main" val="0"/>
              </a:ext>
            </a:extLst>
          </a:blip>
          <a:srcRect l="12901" t="32954" r="13778" b="3788"/>
          <a:stretch/>
        </p:blipFill>
        <p:spPr bwMode="auto">
          <a:xfrm>
            <a:off x="4585854" y="1354282"/>
            <a:ext cx="4391891" cy="3190009"/>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Rectangle 10"/>
          <p:cNvSpPr/>
          <p:nvPr/>
        </p:nvSpPr>
        <p:spPr>
          <a:xfrm>
            <a:off x="471055" y="4782998"/>
            <a:ext cx="8215745" cy="2308324"/>
          </a:xfrm>
          <a:prstGeom prst="rect">
            <a:avLst/>
          </a:prstGeom>
        </p:spPr>
        <p:txBody>
          <a:bodyPr wrap="square">
            <a:spAutoFit/>
          </a:bodyPr>
          <a:lstStyle/>
          <a:p>
            <a:pPr fontAlgn="base">
              <a:buFont typeface="Arial" charset="0"/>
              <a:buChar char="•"/>
            </a:pPr>
            <a:r>
              <a:rPr lang="en-US" sz="2400" dirty="0">
                <a:solidFill>
                  <a:srgbClr val="FFFFFF"/>
                </a:solidFill>
                <a:latin typeface="Arial" charset="0"/>
              </a:rPr>
              <a:t>Pin1 –  5 volts</a:t>
            </a:r>
            <a:endParaRPr lang="en-US" sz="2400" dirty="0">
              <a:solidFill>
                <a:srgbClr val="FFFFFF"/>
              </a:solidFill>
              <a:latin typeface="Noto Symbol" charset="0"/>
            </a:endParaRPr>
          </a:p>
          <a:p>
            <a:pPr fontAlgn="base">
              <a:buFont typeface="Arial" charset="0"/>
              <a:buChar char="•"/>
            </a:pPr>
            <a:r>
              <a:rPr lang="en-US" sz="2400" dirty="0">
                <a:solidFill>
                  <a:srgbClr val="FFFFFF"/>
                </a:solidFill>
                <a:latin typeface="Arial" charset="0"/>
              </a:rPr>
              <a:t>Pin2 – Data pin from the Digital pin 2 and a pull up resistor is used from the voltage </a:t>
            </a:r>
            <a:endParaRPr lang="en-US" sz="2400" dirty="0">
              <a:solidFill>
                <a:srgbClr val="FFFFFF"/>
              </a:solidFill>
              <a:latin typeface="Noto Symbol" charset="0"/>
            </a:endParaRPr>
          </a:p>
          <a:p>
            <a:pPr fontAlgn="base">
              <a:buFont typeface="Arial" charset="0"/>
              <a:buChar char="•"/>
            </a:pPr>
            <a:r>
              <a:rPr lang="en-US" sz="2400" dirty="0">
                <a:solidFill>
                  <a:srgbClr val="FFFFFF"/>
                </a:solidFill>
                <a:latin typeface="Arial" charset="0"/>
              </a:rPr>
              <a:t>Pin4 – Ground pin </a:t>
            </a:r>
            <a:endParaRPr lang="en-US" sz="2400" dirty="0">
              <a:solidFill>
                <a:srgbClr val="FFFFFF"/>
              </a:solidFill>
              <a:latin typeface="Noto Symbol" charset="0"/>
            </a:endParaRPr>
          </a:p>
          <a:p>
            <a:br>
              <a:rPr lang="en-US" sz="2400" dirty="0"/>
            </a:br>
            <a:endParaRPr lang="en-US" sz="2400" dirty="0"/>
          </a:p>
        </p:txBody>
      </p:sp>
    </p:spTree>
    <p:extLst>
      <p:ext uri="{BB962C8B-B14F-4D97-AF65-F5344CB8AC3E}">
        <p14:creationId xmlns:p14="http://schemas.microsoft.com/office/powerpoint/2010/main" val="451868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43" y="231975"/>
            <a:ext cx="7315200" cy="745055"/>
          </a:xfrm>
        </p:spPr>
        <p:txBody>
          <a:bodyPr>
            <a:normAutofit/>
          </a:bodyPr>
          <a:lstStyle/>
          <a:p>
            <a:pPr lvl="0" algn="ctr"/>
            <a:r>
              <a:rPr lang="en-US" dirty="0"/>
              <a:t>Infrared Sensor TSL2561</a:t>
            </a:r>
          </a:p>
        </p:txBody>
      </p:sp>
      <p:sp>
        <p:nvSpPr>
          <p:cNvPr id="3" name="Rectangle 2"/>
          <p:cNvSpPr/>
          <p:nvPr/>
        </p:nvSpPr>
        <p:spPr>
          <a:xfrm>
            <a:off x="235527" y="1263686"/>
            <a:ext cx="8700655" cy="6986528"/>
          </a:xfrm>
          <a:prstGeom prst="rect">
            <a:avLst/>
          </a:prstGeom>
        </p:spPr>
        <p:txBody>
          <a:bodyPr wrap="square">
            <a:spAutoFit/>
          </a:bodyPr>
          <a:lstStyle/>
          <a:p>
            <a:pPr marL="457200" indent="-457200" fontAlgn="base">
              <a:buFont typeface="Arial" charset="0"/>
              <a:buChar char="•"/>
            </a:pPr>
            <a:r>
              <a:rPr lang="en-US" sz="3200" dirty="0">
                <a:solidFill>
                  <a:srgbClr val="F3F3F3"/>
                </a:solidFill>
                <a:latin typeface="Arial" charset="0"/>
              </a:rPr>
              <a:t>Precisely measures illuminance in diverse</a:t>
            </a:r>
            <a:endParaRPr lang="en-US" sz="3200" dirty="0">
              <a:solidFill>
                <a:srgbClr val="F3F3F3"/>
              </a:solidFill>
              <a:latin typeface="Noto Symbol" charset="0"/>
            </a:endParaRPr>
          </a:p>
          <a:p>
            <a:r>
              <a:rPr lang="en-US" sz="3200" dirty="0">
                <a:solidFill>
                  <a:srgbClr val="F3F3F3"/>
                </a:solidFill>
                <a:latin typeface="Arial" charset="0"/>
              </a:rPr>
              <a:t>    lighting conditions</a:t>
            </a:r>
            <a:endParaRPr lang="en-US" sz="3200" dirty="0"/>
          </a:p>
          <a:p>
            <a:pPr marL="457200" indent="-457200" fontAlgn="base">
              <a:buFont typeface="Arial" charset="0"/>
              <a:buChar char="•"/>
            </a:pPr>
            <a:r>
              <a:rPr lang="en-US" sz="3200" dirty="0">
                <a:solidFill>
                  <a:srgbClr val="F3F3F3"/>
                </a:solidFill>
                <a:latin typeface="Arial" charset="0"/>
              </a:rPr>
              <a:t>Measures illuminance in lux</a:t>
            </a:r>
            <a:endParaRPr lang="en-US" sz="3200" dirty="0">
              <a:solidFill>
                <a:srgbClr val="F3F3F3"/>
              </a:solidFill>
              <a:latin typeface="Noto Symbol" charset="0"/>
            </a:endParaRPr>
          </a:p>
          <a:p>
            <a:pPr marL="457200" indent="-457200" fontAlgn="base">
              <a:buFont typeface="Arial" charset="0"/>
              <a:buChar char="•"/>
            </a:pPr>
            <a:r>
              <a:rPr lang="en-US" sz="3200" dirty="0">
                <a:solidFill>
                  <a:srgbClr val="F3F3F3"/>
                </a:solidFill>
                <a:latin typeface="Arial" charset="0"/>
              </a:rPr>
              <a:t>New data is recorded every 250 milliseconds</a:t>
            </a:r>
            <a:endParaRPr lang="en-US" sz="3200" dirty="0">
              <a:solidFill>
                <a:srgbClr val="F3F3F3"/>
              </a:solidFill>
              <a:latin typeface="Noto Symbol" charset="0"/>
            </a:endParaRPr>
          </a:p>
          <a:p>
            <a:pPr fontAlgn="base"/>
            <a:r>
              <a:rPr lang="en-US" sz="3200" dirty="0"/>
              <a:t>	Interface: I2C</a:t>
            </a:r>
          </a:p>
          <a:p>
            <a:pPr marL="457200" indent="-457200" fontAlgn="base">
              <a:buFont typeface="Arial" charset="0"/>
              <a:buChar char="•"/>
            </a:pPr>
            <a:r>
              <a:rPr lang="en-US" sz="3200" dirty="0"/>
              <a:t>Operable temperature range: -22 to 176°F  (-30 to 80 °C)</a:t>
            </a:r>
          </a:p>
          <a:p>
            <a:pPr marL="457200" indent="-457200" fontAlgn="base">
              <a:buFont typeface="Arial" charset="0"/>
              <a:buChar char="•"/>
            </a:pPr>
            <a:r>
              <a:rPr lang="en-US" sz="3200" dirty="0"/>
              <a:t>Dynamic range (Lux): 0.1 to 40,000 Lux</a:t>
            </a:r>
          </a:p>
          <a:p>
            <a:pPr marL="457200" indent="-457200" fontAlgn="base">
              <a:buFont typeface="Arial" charset="0"/>
              <a:buChar char="•"/>
            </a:pPr>
            <a:r>
              <a:rPr lang="en-US" sz="3200" dirty="0"/>
              <a:t>Wavelength range: 0.74 um - 1 mm</a:t>
            </a:r>
          </a:p>
          <a:p>
            <a:br>
              <a:rPr lang="en-US" sz="3200" dirty="0"/>
            </a:br>
            <a:br>
              <a:rPr lang="en-US" sz="3200" dirty="0"/>
            </a:br>
            <a:br>
              <a:rPr lang="en-US" sz="3200" dirty="0"/>
            </a:br>
            <a:br>
              <a:rPr lang="en-US" sz="3200" dirty="0"/>
            </a:br>
            <a:endParaRPr lang="en-US" sz="3200" dirty="0"/>
          </a:p>
        </p:txBody>
      </p:sp>
    </p:spTree>
    <p:extLst>
      <p:ext uri="{BB962C8B-B14F-4D97-AF65-F5344CB8AC3E}">
        <p14:creationId xmlns:p14="http://schemas.microsoft.com/office/powerpoint/2010/main" val="361943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43" y="231975"/>
            <a:ext cx="7315200" cy="745055"/>
          </a:xfrm>
        </p:spPr>
        <p:txBody>
          <a:bodyPr>
            <a:normAutofit/>
          </a:bodyPr>
          <a:lstStyle/>
          <a:p>
            <a:pPr lvl="0" algn="ctr"/>
            <a:r>
              <a:rPr lang="en-US" dirty="0"/>
              <a:t>Infrared Sensor TSL2561</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098" y="1399309"/>
            <a:ext cx="4018945" cy="3089564"/>
          </a:xfrm>
          <a:prstGeom prst="rect">
            <a:avLst/>
          </a:prstGeom>
        </p:spPr>
      </p:pic>
      <p:pic>
        <p:nvPicPr>
          <p:cNvPr id="15362" name="Picture 2" descr="https://lh3.googleusercontent.com/TdTN_0CmjwZGdnrlXFRoWEny9XpLKDLbvFFPrknldG201Tll4hyNozCrmh8uLbPLQaqU7NfKvjHTPufcibrnyPAZoI26_40J2O9cfC7bqR3eaHg7yr0l8j-KjdONj1_s01h9eTch5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5745" y="1362234"/>
            <a:ext cx="4211781" cy="3126639"/>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928254" y="4911152"/>
            <a:ext cx="7550728" cy="2554545"/>
          </a:xfrm>
          <a:prstGeom prst="rect">
            <a:avLst/>
          </a:prstGeom>
        </p:spPr>
        <p:txBody>
          <a:bodyPr wrap="square">
            <a:spAutoFit/>
          </a:bodyPr>
          <a:lstStyle/>
          <a:p>
            <a:pPr fontAlgn="base">
              <a:buFont typeface="Arial" charset="0"/>
              <a:buChar char="•"/>
            </a:pPr>
            <a:r>
              <a:rPr lang="en-US" sz="3200" dirty="0">
                <a:solidFill>
                  <a:srgbClr val="F3F3F3"/>
                </a:solidFill>
                <a:latin typeface="Arial" charset="0"/>
              </a:rPr>
              <a:t>Vin – (Voltage in) takes in 3 volts</a:t>
            </a:r>
            <a:endParaRPr lang="en-US" sz="3200" dirty="0">
              <a:solidFill>
                <a:srgbClr val="F3F3F3"/>
              </a:solidFill>
              <a:latin typeface="Noto Symbol" charset="0"/>
            </a:endParaRPr>
          </a:p>
          <a:p>
            <a:pPr fontAlgn="base">
              <a:buFont typeface="Arial" charset="0"/>
              <a:buChar char="•"/>
            </a:pPr>
            <a:r>
              <a:rPr lang="en-US" sz="3200" dirty="0">
                <a:solidFill>
                  <a:srgbClr val="F3F3F3"/>
                </a:solidFill>
                <a:latin typeface="Arial" charset="0"/>
              </a:rPr>
              <a:t>SDA – (Data pin) to analog #4</a:t>
            </a:r>
            <a:endParaRPr lang="en-US" sz="3200" dirty="0">
              <a:solidFill>
                <a:srgbClr val="F3F3F3"/>
              </a:solidFill>
              <a:latin typeface="Noto Symbol" charset="0"/>
            </a:endParaRPr>
          </a:p>
          <a:p>
            <a:pPr fontAlgn="base">
              <a:buFont typeface="Arial" charset="0"/>
              <a:buChar char="•"/>
            </a:pPr>
            <a:r>
              <a:rPr lang="en-US" sz="3200" dirty="0">
                <a:solidFill>
                  <a:srgbClr val="F3F3F3"/>
                </a:solidFill>
                <a:latin typeface="Arial" charset="0"/>
              </a:rPr>
              <a:t>SCL – (Clock pin) to analog #5</a:t>
            </a:r>
            <a:endParaRPr lang="en-US" sz="3200" dirty="0">
              <a:solidFill>
                <a:srgbClr val="F3F3F3"/>
              </a:solidFill>
              <a:latin typeface="Noto Symbol" charset="0"/>
            </a:endParaRPr>
          </a:p>
          <a:p>
            <a:br>
              <a:rPr lang="en-US" sz="3200" dirty="0"/>
            </a:br>
            <a:endParaRPr lang="en-US" sz="3200" dirty="0"/>
          </a:p>
        </p:txBody>
      </p:sp>
    </p:spTree>
    <p:extLst>
      <p:ext uri="{BB962C8B-B14F-4D97-AF65-F5344CB8AC3E}">
        <p14:creationId xmlns:p14="http://schemas.microsoft.com/office/powerpoint/2010/main" val="1024907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43" y="231975"/>
            <a:ext cx="7315200" cy="745055"/>
          </a:xfrm>
        </p:spPr>
        <p:txBody>
          <a:bodyPr>
            <a:normAutofit/>
          </a:bodyPr>
          <a:lstStyle/>
          <a:p>
            <a:pPr lvl="0" algn="ctr"/>
            <a:r>
              <a:rPr lang="en-US" dirty="0"/>
              <a:t>ADX335 Accelerometer</a:t>
            </a:r>
          </a:p>
        </p:txBody>
      </p:sp>
      <p:sp>
        <p:nvSpPr>
          <p:cNvPr id="3" name="Rectangle 2"/>
          <p:cNvSpPr/>
          <p:nvPr/>
        </p:nvSpPr>
        <p:spPr>
          <a:xfrm>
            <a:off x="235527" y="1263686"/>
            <a:ext cx="8700655" cy="2554545"/>
          </a:xfrm>
          <a:prstGeom prst="rect">
            <a:avLst/>
          </a:prstGeom>
        </p:spPr>
        <p:txBody>
          <a:bodyPr wrap="square">
            <a:spAutoFit/>
          </a:bodyPr>
          <a:lstStyle/>
          <a:p>
            <a:br>
              <a:rPr lang="en-US" sz="3200" dirty="0"/>
            </a:br>
            <a:br>
              <a:rPr lang="en-US" sz="3200" dirty="0"/>
            </a:br>
            <a:br>
              <a:rPr lang="en-US" sz="3200" dirty="0"/>
            </a:br>
            <a:br>
              <a:rPr lang="en-US" sz="3200" dirty="0"/>
            </a:br>
            <a:endParaRPr lang="en-US" sz="3200" dirty="0"/>
          </a:p>
        </p:txBody>
      </p:sp>
      <p:sp>
        <p:nvSpPr>
          <p:cNvPr id="4" name="Rectangle 3"/>
          <p:cNvSpPr/>
          <p:nvPr/>
        </p:nvSpPr>
        <p:spPr>
          <a:xfrm>
            <a:off x="464791" y="1404124"/>
            <a:ext cx="8242125" cy="3970318"/>
          </a:xfrm>
          <a:prstGeom prst="rect">
            <a:avLst/>
          </a:prstGeom>
        </p:spPr>
        <p:txBody>
          <a:bodyPr wrap="square">
            <a:spAutoFit/>
          </a:bodyPr>
          <a:lstStyle/>
          <a:p>
            <a:r>
              <a:rPr lang="en-US" sz="2800" dirty="0">
                <a:solidFill>
                  <a:srgbClr val="F3F3F3"/>
                </a:solidFill>
                <a:latin typeface="Arial" charset="0"/>
              </a:rPr>
              <a:t>It can measure the force of acceleration, whether caused by gravity or by movement. </a:t>
            </a:r>
            <a:endParaRPr lang="en-US" sz="2800" dirty="0"/>
          </a:p>
          <a:p>
            <a:br>
              <a:rPr lang="en-US" sz="2800" dirty="0"/>
            </a:br>
            <a:r>
              <a:rPr lang="en-US" sz="2800" dirty="0">
                <a:solidFill>
                  <a:srgbClr val="F3F3F3"/>
                </a:solidFill>
                <a:latin typeface="Arial" charset="0"/>
              </a:rPr>
              <a:t>A 3-axis accelerometer that measures the acceleration of gravity on the x, y, and z-axes.</a:t>
            </a:r>
            <a:endParaRPr lang="en-US" sz="2800" dirty="0"/>
          </a:p>
          <a:p>
            <a:br>
              <a:rPr lang="en-US" sz="2800" dirty="0"/>
            </a:br>
            <a:r>
              <a:rPr lang="en-US" sz="2800" dirty="0">
                <a:solidFill>
                  <a:srgbClr val="F3F3F3"/>
                </a:solidFill>
                <a:latin typeface="Arial" charset="0"/>
              </a:rPr>
              <a:t>The range of acceleration is -3g to +3g.</a:t>
            </a:r>
            <a:endParaRPr lang="en-US" sz="2800" dirty="0"/>
          </a:p>
          <a:p>
            <a:br>
              <a:rPr lang="en-US" sz="2800" dirty="0"/>
            </a:br>
            <a:endParaRPr lang="en-US" sz="2800" dirty="0"/>
          </a:p>
        </p:txBody>
      </p:sp>
    </p:spTree>
    <p:extLst>
      <p:ext uri="{BB962C8B-B14F-4D97-AF65-F5344CB8AC3E}">
        <p14:creationId xmlns:p14="http://schemas.microsoft.com/office/powerpoint/2010/main" val="201858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43" y="231976"/>
            <a:ext cx="7315200" cy="424394"/>
          </a:xfrm>
        </p:spPr>
        <p:txBody>
          <a:bodyPr>
            <a:normAutofit fontScale="90000"/>
          </a:bodyPr>
          <a:lstStyle/>
          <a:p>
            <a:pPr algn="ctr"/>
            <a:r>
              <a:rPr lang="en-US" b="1" dirty="0"/>
              <a:t>Outline</a:t>
            </a:r>
          </a:p>
        </p:txBody>
      </p:sp>
      <p:sp>
        <p:nvSpPr>
          <p:cNvPr id="3" name="TextBox 2"/>
          <p:cNvSpPr txBox="1"/>
          <p:nvPr/>
        </p:nvSpPr>
        <p:spPr>
          <a:xfrm>
            <a:off x="247955" y="656370"/>
            <a:ext cx="8648089" cy="5632311"/>
          </a:xfrm>
          <a:prstGeom prst="rect">
            <a:avLst/>
          </a:prstGeom>
          <a:noFill/>
        </p:spPr>
        <p:txBody>
          <a:bodyPr wrap="square" rtlCol="0">
            <a:spAutoFit/>
          </a:bodyPr>
          <a:lstStyle/>
          <a:p>
            <a:r>
              <a:rPr lang="en-US" sz="2400" dirty="0"/>
              <a:t>Software for controlling, tracking, and communicating with satellites is developed following the best practices and must be robust: the ability to tolerate and recover from the unexpected is necessary. Despite one’s best efforts to follow the best practices, it remains very risky to assume the software is free of faults. Autonomic Computing (AC), computing characteristics proposed by IBM, relies on the use of AI techniques to build computing systems with self-managing characteristics so that they are able to adapt to unpredictable changes while hiding intrinsic complexity to operators and users. An AC system makes decisions without assistance, using high-level policies. The system has sensors for self-monitoring, effectors for self-adjustment, and knowledge and planner adapters for exploiting policies based on self- and environment awareness. </a:t>
            </a:r>
          </a:p>
        </p:txBody>
      </p:sp>
    </p:spTree>
    <p:extLst>
      <p:ext uri="{BB962C8B-B14F-4D97-AF65-F5344CB8AC3E}">
        <p14:creationId xmlns:p14="http://schemas.microsoft.com/office/powerpoint/2010/main" val="3512826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43" y="231975"/>
            <a:ext cx="7315200" cy="745055"/>
          </a:xfrm>
        </p:spPr>
        <p:txBody>
          <a:bodyPr>
            <a:normAutofit/>
          </a:bodyPr>
          <a:lstStyle/>
          <a:p>
            <a:pPr lvl="0" algn="ctr"/>
            <a:r>
              <a:rPr lang="en-US" dirty="0"/>
              <a:t>ADX335 Accelerometer</a:t>
            </a:r>
          </a:p>
        </p:txBody>
      </p:sp>
      <p:sp>
        <p:nvSpPr>
          <p:cNvPr id="3" name="Rectangle 2"/>
          <p:cNvSpPr/>
          <p:nvPr/>
        </p:nvSpPr>
        <p:spPr>
          <a:xfrm>
            <a:off x="235527" y="1263686"/>
            <a:ext cx="8700655" cy="2554545"/>
          </a:xfrm>
          <a:prstGeom prst="rect">
            <a:avLst/>
          </a:prstGeom>
        </p:spPr>
        <p:txBody>
          <a:bodyPr wrap="square">
            <a:spAutoFit/>
          </a:bodyPr>
          <a:lstStyle/>
          <a:p>
            <a:br>
              <a:rPr lang="en-US" sz="3200" dirty="0"/>
            </a:br>
            <a:br>
              <a:rPr lang="en-US" sz="3200" dirty="0"/>
            </a:br>
            <a:br>
              <a:rPr lang="en-US" sz="3200" dirty="0"/>
            </a:br>
            <a:br>
              <a:rPr lang="en-US" sz="3200" dirty="0"/>
            </a:br>
            <a:endParaRPr lang="en-US" sz="3200" dirty="0"/>
          </a:p>
        </p:txBody>
      </p:sp>
      <p:pic>
        <p:nvPicPr>
          <p:cNvPr id="17410" name="Picture 2" descr="https://lh6.googleusercontent.com/_TvHXEfspqaqbAxr3txCEU2Hpb8JIe2tLP3Tlre4_8c_REtBKZWpr2ICh0Q8f7KSteli_OcOsJsYRj1K4PzKq2vl_h_n2EkOO29hL3QifHBc85GWJyW1YpG5wpnTRwI1Nyj3DMi6P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218" y="1263686"/>
            <a:ext cx="3089564" cy="3412655"/>
          </a:xfrm>
          <a:prstGeom prst="rect">
            <a:avLst/>
          </a:prstGeom>
          <a:noFill/>
          <a:extLst>
            <a:ext uri="{909E8E84-426E-40dd-AFC4-6F175D3DCCD1}">
              <a14:hiddenFill xmlns="" xmlns:a14="http://schemas.microsoft.com/office/drawing/2010/main">
                <a:solidFill>
                  <a:srgbClr val="FFFFFF"/>
                </a:solidFill>
              </a14:hiddenFill>
            </a:ext>
          </a:extLst>
        </p:spPr>
      </p:pic>
      <p:sp>
        <p:nvSpPr>
          <p:cNvPr id="7" name="Rectangle 6"/>
          <p:cNvSpPr/>
          <p:nvPr/>
        </p:nvSpPr>
        <p:spPr>
          <a:xfrm>
            <a:off x="124691" y="4950421"/>
            <a:ext cx="8908473" cy="2246769"/>
          </a:xfrm>
          <a:prstGeom prst="rect">
            <a:avLst/>
          </a:prstGeom>
        </p:spPr>
        <p:txBody>
          <a:bodyPr wrap="square">
            <a:spAutoFit/>
          </a:bodyPr>
          <a:lstStyle/>
          <a:p>
            <a:pPr algn="ctr"/>
            <a:br>
              <a:rPr lang="en-US" sz="2800" dirty="0"/>
            </a:br>
            <a:r>
              <a:rPr lang="en-US" sz="2800" dirty="0">
                <a:solidFill>
                  <a:srgbClr val="FFFFFF"/>
                </a:solidFill>
                <a:latin typeface="Arial" charset="0"/>
              </a:rPr>
              <a:t>Vin – 5 volts GND – Ground</a:t>
            </a:r>
            <a:endParaRPr lang="en-US" sz="2800" dirty="0"/>
          </a:p>
          <a:p>
            <a:pPr algn="ctr"/>
            <a:r>
              <a:rPr lang="en-US" sz="2800" dirty="0" err="1">
                <a:solidFill>
                  <a:srgbClr val="FFFFFF"/>
                </a:solidFill>
                <a:latin typeface="Arial" charset="0"/>
              </a:rPr>
              <a:t>ZOut</a:t>
            </a:r>
            <a:r>
              <a:rPr lang="en-US" sz="2800" dirty="0">
                <a:solidFill>
                  <a:srgbClr val="FFFFFF"/>
                </a:solidFill>
                <a:latin typeface="Arial" charset="0"/>
              </a:rPr>
              <a:t> – Analog #1 </a:t>
            </a:r>
            <a:r>
              <a:rPr lang="en-US" sz="2800" dirty="0" err="1">
                <a:solidFill>
                  <a:srgbClr val="FFFFFF"/>
                </a:solidFill>
                <a:latin typeface="Arial" charset="0"/>
              </a:rPr>
              <a:t>YOut</a:t>
            </a:r>
            <a:r>
              <a:rPr lang="en-US" sz="2800" dirty="0">
                <a:solidFill>
                  <a:srgbClr val="FFFFFF"/>
                </a:solidFill>
                <a:latin typeface="Arial" charset="0"/>
              </a:rPr>
              <a:t> – Analog #2 </a:t>
            </a:r>
            <a:r>
              <a:rPr lang="en-US" sz="2800" dirty="0" err="1">
                <a:solidFill>
                  <a:srgbClr val="FFFFFF"/>
                </a:solidFill>
                <a:latin typeface="Arial" charset="0"/>
              </a:rPr>
              <a:t>XOut</a:t>
            </a:r>
            <a:r>
              <a:rPr lang="en-US" sz="2800" dirty="0">
                <a:solidFill>
                  <a:srgbClr val="FFFFFF"/>
                </a:solidFill>
                <a:latin typeface="Arial" charset="0"/>
              </a:rPr>
              <a:t> – Analog #3</a:t>
            </a:r>
            <a:endParaRPr lang="en-US" sz="2800" dirty="0"/>
          </a:p>
          <a:p>
            <a:br>
              <a:rPr lang="en-US" sz="2800" dirty="0"/>
            </a:br>
            <a:endParaRPr lang="en-US" sz="28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424" y="1263685"/>
            <a:ext cx="4299710" cy="3412655"/>
          </a:xfrm>
          <a:prstGeom prst="rect">
            <a:avLst/>
          </a:prstGeom>
        </p:spPr>
      </p:pic>
    </p:spTree>
    <p:extLst>
      <p:ext uri="{BB962C8B-B14F-4D97-AF65-F5344CB8AC3E}">
        <p14:creationId xmlns:p14="http://schemas.microsoft.com/office/powerpoint/2010/main" val="1022348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43" y="231975"/>
            <a:ext cx="7315200" cy="745055"/>
          </a:xfrm>
        </p:spPr>
        <p:txBody>
          <a:bodyPr>
            <a:normAutofit/>
          </a:bodyPr>
          <a:lstStyle/>
          <a:p>
            <a:pPr lvl="0" algn="ctr"/>
            <a:r>
              <a:rPr lang="en-US" dirty="0"/>
              <a:t>TTL JP Serial Camera VC0706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443" y="1031690"/>
            <a:ext cx="4066330" cy="3124297"/>
          </a:xfrm>
          <a:prstGeom prst="rect">
            <a:avLst/>
          </a:prstGeom>
        </p:spPr>
      </p:pic>
      <p:pic>
        <p:nvPicPr>
          <p:cNvPr id="1026" name="Picture 2" descr="https://lh6.googleusercontent.com/p8oyWYd75AayVZRrSxUmLnvqDKdp2_D4P8Ne4xf5c2PWj7-r63oX0kORVU-BT-70XEYz0O1ZPOiOKkIMSHvlhGUGfuQ6bG_JNaJH1efHEcWTsv6TFPS_f0IOg3r_D4x2fVbVUa8Gh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0476" y="1316183"/>
            <a:ext cx="2755167" cy="255531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200416" y="4495140"/>
            <a:ext cx="7827961" cy="3046988"/>
          </a:xfrm>
          <a:prstGeom prst="rect">
            <a:avLst/>
          </a:prstGeom>
        </p:spPr>
        <p:txBody>
          <a:bodyPr wrap="square">
            <a:spAutoFit/>
          </a:bodyPr>
          <a:lstStyle/>
          <a:p>
            <a:r>
              <a:rPr lang="en-US" sz="2400" dirty="0">
                <a:solidFill>
                  <a:srgbClr val="F3F3F3"/>
                </a:solidFill>
                <a:latin typeface="Arial" charset="0"/>
              </a:rPr>
              <a:t>Uses 5 volts </a:t>
            </a:r>
            <a:endParaRPr lang="en-US" sz="2400" dirty="0"/>
          </a:p>
          <a:p>
            <a:r>
              <a:rPr lang="en-US" sz="2400" dirty="0" err="1">
                <a:solidFill>
                  <a:srgbClr val="F3F3F3"/>
                </a:solidFill>
                <a:latin typeface="Arial" charset="0"/>
              </a:rPr>
              <a:t>Tx</a:t>
            </a:r>
            <a:r>
              <a:rPr lang="en-US" sz="2400" dirty="0">
                <a:solidFill>
                  <a:srgbClr val="F3F3F3"/>
                </a:solidFill>
                <a:latin typeface="Arial" charset="0"/>
              </a:rPr>
              <a:t>: connected to pin 1</a:t>
            </a:r>
            <a:endParaRPr lang="en-US" sz="2400" dirty="0"/>
          </a:p>
          <a:p>
            <a:r>
              <a:rPr lang="en-US" sz="2400" dirty="0">
                <a:solidFill>
                  <a:srgbClr val="F3F3F3"/>
                </a:solidFill>
                <a:latin typeface="Arial" charset="0"/>
              </a:rPr>
              <a:t>Rx: connected to GND and pin 0</a:t>
            </a:r>
            <a:endParaRPr lang="en-US" sz="2400" dirty="0"/>
          </a:p>
          <a:p>
            <a:r>
              <a:rPr lang="en-US" sz="2400" dirty="0">
                <a:solidFill>
                  <a:srgbClr val="F3F3F3"/>
                </a:solidFill>
                <a:latin typeface="Arial" charset="0"/>
              </a:rPr>
              <a:t>Second GND and CVBS connected to a RCA adapter</a:t>
            </a:r>
            <a:endParaRPr lang="en-US" sz="2400" dirty="0"/>
          </a:p>
          <a:p>
            <a:br>
              <a:rPr lang="en-US" sz="2400" dirty="0"/>
            </a:br>
            <a:br>
              <a:rPr lang="en-US" sz="2400" dirty="0"/>
            </a:br>
            <a:br>
              <a:rPr lang="en-US" sz="2400" dirty="0"/>
            </a:br>
            <a:endParaRPr lang="en-US" sz="2400" dirty="0"/>
          </a:p>
        </p:txBody>
      </p:sp>
    </p:spTree>
    <p:extLst>
      <p:ext uri="{BB962C8B-B14F-4D97-AF65-F5344CB8AC3E}">
        <p14:creationId xmlns:p14="http://schemas.microsoft.com/office/powerpoint/2010/main" val="1023415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43" y="231975"/>
            <a:ext cx="7315200" cy="745055"/>
          </a:xfrm>
        </p:spPr>
        <p:txBody>
          <a:bodyPr>
            <a:normAutofit/>
          </a:bodyPr>
          <a:lstStyle/>
          <a:p>
            <a:pPr lvl="0" algn="ctr"/>
            <a:r>
              <a:rPr lang="en-US" dirty="0"/>
              <a:t>Integration of All Sensors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443" y="1193103"/>
            <a:ext cx="7579053" cy="5251537"/>
          </a:xfrm>
          <a:prstGeom prst="rect">
            <a:avLst/>
          </a:prstGeom>
        </p:spPr>
      </p:pic>
    </p:spTree>
    <p:extLst>
      <p:ext uri="{BB962C8B-B14F-4D97-AF65-F5344CB8AC3E}">
        <p14:creationId xmlns:p14="http://schemas.microsoft.com/office/powerpoint/2010/main" val="649916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43" y="231975"/>
            <a:ext cx="7315200" cy="745055"/>
          </a:xfrm>
        </p:spPr>
        <p:txBody>
          <a:bodyPr>
            <a:normAutofit/>
          </a:bodyPr>
          <a:lstStyle/>
          <a:p>
            <a:pPr lvl="0" algn="ctr"/>
            <a:r>
              <a:rPr lang="en-US" dirty="0"/>
              <a:t>Step 4 Integration Issues</a:t>
            </a:r>
          </a:p>
        </p:txBody>
      </p:sp>
      <p:sp>
        <p:nvSpPr>
          <p:cNvPr id="4" name="TextBox 3"/>
          <p:cNvSpPr txBox="1"/>
          <p:nvPr/>
        </p:nvSpPr>
        <p:spPr>
          <a:xfrm>
            <a:off x="363255" y="1215025"/>
            <a:ext cx="8492646" cy="3970318"/>
          </a:xfrm>
          <a:prstGeom prst="rect">
            <a:avLst/>
          </a:prstGeom>
          <a:noFill/>
        </p:spPr>
        <p:txBody>
          <a:bodyPr wrap="square" rtlCol="0">
            <a:spAutoFit/>
          </a:bodyPr>
          <a:lstStyle/>
          <a:p>
            <a:pPr marL="571500" indent="-571500">
              <a:buFont typeface="Wingdings" charset="2"/>
              <a:buChar char="v"/>
            </a:pPr>
            <a:r>
              <a:rPr lang="en-US" sz="3600" dirty="0"/>
              <a:t>Memory Issues while using all the sensors in one single Arduino</a:t>
            </a:r>
          </a:p>
          <a:p>
            <a:pPr marL="571500" indent="-571500">
              <a:buFont typeface="Wingdings" charset="2"/>
              <a:buChar char="v"/>
            </a:pPr>
            <a:r>
              <a:rPr lang="en-US" sz="3600" dirty="0"/>
              <a:t>Memory consumption too high with the camera </a:t>
            </a:r>
          </a:p>
          <a:p>
            <a:pPr marL="571500" indent="-571500">
              <a:buFont typeface="Wingdings" charset="2"/>
              <a:buChar char="v"/>
            </a:pPr>
            <a:r>
              <a:rPr lang="en-US" sz="3600" dirty="0"/>
              <a:t>Pictures or Data missing</a:t>
            </a:r>
          </a:p>
          <a:p>
            <a:pPr marL="571500" indent="-571500">
              <a:buFont typeface="Wingdings" charset="2"/>
              <a:buChar char="v"/>
            </a:pPr>
            <a:r>
              <a:rPr lang="en-US" sz="3600" dirty="0"/>
              <a:t>Still need to incorporate transceiver</a:t>
            </a:r>
          </a:p>
          <a:p>
            <a:pPr marL="285750" indent="-285750">
              <a:buFont typeface="Wingdings" charset="2"/>
              <a:buChar char="v"/>
            </a:pPr>
            <a:endParaRPr lang="en-US" sz="3600" dirty="0"/>
          </a:p>
        </p:txBody>
      </p:sp>
      <p:sp>
        <p:nvSpPr>
          <p:cNvPr id="5" name="Rectangle 4"/>
          <p:cNvSpPr/>
          <p:nvPr/>
        </p:nvSpPr>
        <p:spPr>
          <a:xfrm>
            <a:off x="0" y="5473874"/>
            <a:ext cx="9144000" cy="1384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1419" y="5473874"/>
            <a:ext cx="8981162" cy="1200329"/>
          </a:xfrm>
          <a:prstGeom prst="rect">
            <a:avLst/>
          </a:prstGeom>
          <a:noFill/>
        </p:spPr>
        <p:txBody>
          <a:bodyPr wrap="square" rtlCol="0">
            <a:spAutoFit/>
          </a:bodyPr>
          <a:lstStyle/>
          <a:p>
            <a:r>
              <a:rPr lang="en-US" sz="2400" dirty="0"/>
              <a:t>The consensus was at the end to use 4 Arduinos board by using the Slave and Master setting. We spread the sensors and camera among the 3 Slave boards.</a:t>
            </a:r>
          </a:p>
        </p:txBody>
      </p:sp>
    </p:spTree>
    <p:extLst>
      <p:ext uri="{BB962C8B-B14F-4D97-AF65-F5344CB8AC3E}">
        <p14:creationId xmlns:p14="http://schemas.microsoft.com/office/powerpoint/2010/main" val="1314410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43" y="231975"/>
            <a:ext cx="7315200" cy="745055"/>
          </a:xfrm>
        </p:spPr>
        <p:txBody>
          <a:bodyPr>
            <a:normAutofit/>
          </a:bodyPr>
          <a:lstStyle/>
          <a:p>
            <a:pPr lvl="0" algn="ctr"/>
            <a:r>
              <a:rPr lang="en-US" dirty="0"/>
              <a:t>New Integration Process</a:t>
            </a:r>
          </a:p>
        </p:txBody>
      </p:sp>
      <p:pic>
        <p:nvPicPr>
          <p:cNvPr id="4" name="Picture 3" descr="DSC_694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24" y="1330873"/>
            <a:ext cx="8281021" cy="5401908"/>
          </a:xfrm>
          <a:prstGeom prst="rect">
            <a:avLst/>
          </a:prstGeom>
        </p:spPr>
      </p:pic>
    </p:spTree>
    <p:extLst>
      <p:ext uri="{BB962C8B-B14F-4D97-AF65-F5344CB8AC3E}">
        <p14:creationId xmlns:p14="http://schemas.microsoft.com/office/powerpoint/2010/main" val="3390228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612" y="2682699"/>
            <a:ext cx="7315200" cy="745055"/>
          </a:xfrm>
        </p:spPr>
        <p:txBody>
          <a:bodyPr>
            <a:normAutofit/>
          </a:bodyPr>
          <a:lstStyle/>
          <a:p>
            <a:pPr lvl="0" algn="ctr"/>
            <a:r>
              <a:rPr lang="en-US" dirty="0"/>
              <a:t>Data Results</a:t>
            </a:r>
          </a:p>
        </p:txBody>
      </p:sp>
    </p:spTree>
    <p:extLst>
      <p:ext uri="{BB962C8B-B14F-4D97-AF65-F5344CB8AC3E}">
        <p14:creationId xmlns:p14="http://schemas.microsoft.com/office/powerpoint/2010/main" val="916966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43" y="231975"/>
            <a:ext cx="7315200" cy="745055"/>
          </a:xfrm>
        </p:spPr>
        <p:txBody>
          <a:bodyPr>
            <a:normAutofit/>
          </a:bodyPr>
          <a:lstStyle/>
          <a:p>
            <a:pPr lvl="0" algn="ctr"/>
            <a:r>
              <a:rPr lang="en-US" dirty="0"/>
              <a:t>Snippet Result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989" y="1433360"/>
            <a:ext cx="8212861" cy="4741971"/>
          </a:xfrm>
          <a:prstGeom prst="rect">
            <a:avLst/>
          </a:prstGeom>
        </p:spPr>
      </p:pic>
    </p:spTree>
    <p:extLst>
      <p:ext uri="{BB962C8B-B14F-4D97-AF65-F5344CB8AC3E}">
        <p14:creationId xmlns:p14="http://schemas.microsoft.com/office/powerpoint/2010/main" val="856214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43" y="231975"/>
            <a:ext cx="7315200" cy="745055"/>
          </a:xfrm>
        </p:spPr>
        <p:txBody>
          <a:bodyPr>
            <a:normAutofit/>
          </a:bodyPr>
          <a:lstStyle/>
          <a:p>
            <a:pPr lvl="0" algn="ctr"/>
            <a:r>
              <a:rPr lang="en-US" dirty="0"/>
              <a:t>Data Temp/Hum Results</a:t>
            </a:r>
          </a:p>
        </p:txBody>
      </p:sp>
      <p:pic>
        <p:nvPicPr>
          <p:cNvPr id="5" name="Picture 4" descr="Screen Shot 2016-07-29 at 11.23.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642" y="1299377"/>
            <a:ext cx="7696200" cy="4800600"/>
          </a:xfrm>
          <a:prstGeom prst="rect">
            <a:avLst/>
          </a:prstGeom>
        </p:spPr>
      </p:pic>
      <p:pic>
        <p:nvPicPr>
          <p:cNvPr id="4" name="Picture 3"/>
          <p:cNvPicPr>
            <a:picLocks noChangeAspect="1"/>
          </p:cNvPicPr>
          <p:nvPr/>
        </p:nvPicPr>
        <p:blipFill>
          <a:blip r:embed="rId4"/>
          <a:stretch>
            <a:fillRect/>
          </a:stretch>
        </p:blipFill>
        <p:spPr>
          <a:xfrm>
            <a:off x="725643" y="1299377"/>
            <a:ext cx="7696200" cy="4813300"/>
          </a:xfrm>
          <a:prstGeom prst="rect">
            <a:avLst/>
          </a:prstGeom>
        </p:spPr>
      </p:pic>
    </p:spTree>
    <p:extLst>
      <p:ext uri="{BB962C8B-B14F-4D97-AF65-F5344CB8AC3E}">
        <p14:creationId xmlns:p14="http://schemas.microsoft.com/office/powerpoint/2010/main" val="966280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43" y="231975"/>
            <a:ext cx="7315200" cy="745055"/>
          </a:xfrm>
        </p:spPr>
        <p:txBody>
          <a:bodyPr>
            <a:normAutofit/>
          </a:bodyPr>
          <a:lstStyle/>
          <a:p>
            <a:pPr lvl="0" algn="ctr"/>
            <a:r>
              <a:rPr lang="en-US" dirty="0"/>
              <a:t>Data Temp/Hum Results</a:t>
            </a:r>
          </a:p>
        </p:txBody>
      </p:sp>
      <p:pic>
        <p:nvPicPr>
          <p:cNvPr id="3" name="Picture 2" descr="Screen Shot 2016-07-29 at 11.23.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528" y="1339538"/>
            <a:ext cx="7734300" cy="4838700"/>
          </a:xfrm>
          <a:prstGeom prst="rect">
            <a:avLst/>
          </a:prstGeom>
        </p:spPr>
      </p:pic>
    </p:spTree>
    <p:extLst>
      <p:ext uri="{BB962C8B-B14F-4D97-AF65-F5344CB8AC3E}">
        <p14:creationId xmlns:p14="http://schemas.microsoft.com/office/powerpoint/2010/main" val="1722728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43" y="231975"/>
            <a:ext cx="7315200" cy="745055"/>
          </a:xfrm>
        </p:spPr>
        <p:txBody>
          <a:bodyPr>
            <a:normAutofit/>
          </a:bodyPr>
          <a:lstStyle/>
          <a:p>
            <a:pPr lvl="0" algn="ctr"/>
            <a:r>
              <a:rPr lang="en-US" dirty="0"/>
              <a:t>Data Light Results</a:t>
            </a:r>
          </a:p>
        </p:txBody>
      </p:sp>
      <p:pic>
        <p:nvPicPr>
          <p:cNvPr id="4" name="Picture 3" descr="Screen Shot 2016-07-29 at 11.24.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105" y="1266464"/>
            <a:ext cx="7708900" cy="4851400"/>
          </a:xfrm>
          <a:prstGeom prst="rect">
            <a:avLst/>
          </a:prstGeom>
        </p:spPr>
      </p:pic>
    </p:spTree>
    <p:extLst>
      <p:ext uri="{BB962C8B-B14F-4D97-AF65-F5344CB8AC3E}">
        <p14:creationId xmlns:p14="http://schemas.microsoft.com/office/powerpoint/2010/main" val="73279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43" y="231975"/>
            <a:ext cx="7315200" cy="725019"/>
          </a:xfrm>
        </p:spPr>
        <p:txBody>
          <a:bodyPr>
            <a:normAutofit fontScale="90000"/>
          </a:bodyPr>
          <a:lstStyle/>
          <a:p>
            <a:pPr algn="ctr"/>
            <a:r>
              <a:rPr lang="en-US" dirty="0"/>
              <a:t>Elements of Autonomic Computing</a:t>
            </a:r>
            <a:endParaRPr lang="en-US" b="1" dirty="0"/>
          </a:p>
        </p:txBody>
      </p:sp>
      <p:sp>
        <p:nvSpPr>
          <p:cNvPr id="5" name="TextBox 4"/>
          <p:cNvSpPr txBox="1"/>
          <p:nvPr/>
        </p:nvSpPr>
        <p:spPr>
          <a:xfrm>
            <a:off x="100209" y="1578917"/>
            <a:ext cx="8931058" cy="4154984"/>
          </a:xfrm>
          <a:prstGeom prst="rect">
            <a:avLst/>
          </a:prstGeom>
          <a:noFill/>
        </p:spPr>
        <p:txBody>
          <a:bodyPr wrap="square" rtlCol="0">
            <a:spAutoFit/>
          </a:bodyPr>
          <a:lstStyle/>
          <a:p>
            <a:pPr marL="457200" indent="-457200">
              <a:buFont typeface="Wingdings" charset="2"/>
              <a:buChar char="v"/>
            </a:pPr>
            <a:r>
              <a:rPr lang="en-US" sz="2400" dirty="0"/>
              <a:t>The system must be able to detect and protect itself from threats.</a:t>
            </a:r>
          </a:p>
          <a:p>
            <a:pPr marL="457200" indent="-457200">
              <a:buFont typeface="Wingdings" charset="2"/>
              <a:buChar char="v"/>
            </a:pPr>
            <a:endParaRPr lang="en-US" sz="2400" dirty="0"/>
          </a:p>
          <a:p>
            <a:pPr marL="457200" indent="-457200">
              <a:buFont typeface="Wingdings" charset="2"/>
              <a:buChar char="v"/>
            </a:pPr>
            <a:r>
              <a:rPr lang="en-US" sz="2400" dirty="0"/>
              <a:t>The system must be able to adapt to its environment.</a:t>
            </a:r>
          </a:p>
          <a:p>
            <a:pPr marL="457200" indent="-457200">
              <a:buFont typeface="Wingdings" charset="2"/>
              <a:buChar char="v"/>
            </a:pPr>
            <a:endParaRPr lang="en-US" sz="2400" dirty="0"/>
          </a:p>
          <a:p>
            <a:pPr marL="457200" indent="-457200">
              <a:buFont typeface="Wingdings" charset="2"/>
              <a:buChar char="v"/>
            </a:pPr>
            <a:r>
              <a:rPr lang="en-US" sz="2400" dirty="0"/>
              <a:t>The system must anticipate demand on resources.</a:t>
            </a:r>
          </a:p>
          <a:p>
            <a:pPr marL="457200" indent="-457200">
              <a:buFont typeface="Wingdings" charset="2"/>
              <a:buChar char="v"/>
            </a:pPr>
            <a:endParaRPr lang="en-US" sz="2400" dirty="0"/>
          </a:p>
          <a:p>
            <a:pPr marL="457200" indent="-457200">
              <a:buFont typeface="Wingdings" charset="2"/>
              <a:buChar char="v"/>
            </a:pPr>
            <a:r>
              <a:rPr lang="en-US" sz="2400" dirty="0"/>
              <a:t>The system must know its capabilities and limitations.</a:t>
            </a:r>
          </a:p>
          <a:p>
            <a:pPr marL="457200" indent="-457200">
              <a:buFont typeface="Wingdings" charset="2"/>
              <a:buChar char="v"/>
            </a:pPr>
            <a:endParaRPr lang="en-US" sz="2400" dirty="0"/>
          </a:p>
          <a:p>
            <a:pPr marL="457200" indent="-457200">
              <a:buFont typeface="Wingdings" charset="2"/>
              <a:buChar char="v"/>
            </a:pPr>
            <a:r>
              <a:rPr lang="en-US" sz="2400" dirty="0"/>
              <a:t>The system must be able to automatically configure and reconfigure itself.</a:t>
            </a:r>
          </a:p>
        </p:txBody>
      </p:sp>
    </p:spTree>
    <p:extLst>
      <p:ext uri="{BB962C8B-B14F-4D97-AF65-F5344CB8AC3E}">
        <p14:creationId xmlns:p14="http://schemas.microsoft.com/office/powerpoint/2010/main" val="21158286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43" y="231975"/>
            <a:ext cx="7315200" cy="745055"/>
          </a:xfrm>
        </p:spPr>
        <p:txBody>
          <a:bodyPr>
            <a:normAutofit/>
          </a:bodyPr>
          <a:lstStyle/>
          <a:p>
            <a:pPr lvl="0" algn="ctr"/>
            <a:r>
              <a:rPr lang="en-US"/>
              <a:t>Data Accelerometer </a:t>
            </a:r>
            <a:r>
              <a:rPr lang="en-US" dirty="0"/>
              <a:t>Results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443" y="1203891"/>
            <a:ext cx="7708900" cy="4826000"/>
          </a:xfrm>
          <a:prstGeom prst="rect">
            <a:avLst/>
          </a:prstGeom>
        </p:spPr>
      </p:pic>
    </p:spTree>
    <p:extLst>
      <p:ext uri="{BB962C8B-B14F-4D97-AF65-F5344CB8AC3E}">
        <p14:creationId xmlns:p14="http://schemas.microsoft.com/office/powerpoint/2010/main" val="1520413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43" y="231975"/>
            <a:ext cx="7315200" cy="745055"/>
          </a:xfrm>
        </p:spPr>
        <p:txBody>
          <a:bodyPr>
            <a:normAutofit/>
          </a:bodyPr>
          <a:lstStyle/>
          <a:p>
            <a:pPr lvl="0" algn="ctr"/>
            <a:r>
              <a:rPr lang="en-US" dirty="0"/>
              <a:t>What we learned </a:t>
            </a:r>
          </a:p>
        </p:txBody>
      </p:sp>
      <p:sp>
        <p:nvSpPr>
          <p:cNvPr id="3" name="Rectangle 2"/>
          <p:cNvSpPr/>
          <p:nvPr/>
        </p:nvSpPr>
        <p:spPr>
          <a:xfrm>
            <a:off x="713984" y="1432741"/>
            <a:ext cx="7653402" cy="4524315"/>
          </a:xfrm>
          <a:prstGeom prst="rect">
            <a:avLst/>
          </a:prstGeom>
        </p:spPr>
        <p:txBody>
          <a:bodyPr wrap="square">
            <a:spAutoFit/>
          </a:bodyPr>
          <a:lstStyle/>
          <a:p>
            <a:pPr marL="285750" indent="-285750" fontAlgn="base">
              <a:buFont typeface="Wingdings" charset="2"/>
              <a:buChar char="v"/>
            </a:pPr>
            <a:r>
              <a:rPr lang="en-US" sz="2400" dirty="0">
                <a:solidFill>
                  <a:srgbClr val="FFFFFF"/>
                </a:solidFill>
                <a:latin typeface="Arial" charset="0"/>
              </a:rPr>
              <a:t>Arduino board and Sensors</a:t>
            </a:r>
          </a:p>
          <a:p>
            <a:pPr marL="285750" indent="-285750" fontAlgn="base">
              <a:buFont typeface="Wingdings" charset="2"/>
              <a:buChar char="v"/>
            </a:pPr>
            <a:endParaRPr lang="en-US" sz="2400" dirty="0">
              <a:solidFill>
                <a:srgbClr val="FFFFFF"/>
              </a:solidFill>
              <a:latin typeface="Arial" charset="0"/>
            </a:endParaRPr>
          </a:p>
          <a:p>
            <a:pPr marL="285750" indent="-285750" fontAlgn="base">
              <a:buFont typeface="Wingdings" charset="2"/>
              <a:buChar char="v"/>
            </a:pPr>
            <a:r>
              <a:rPr lang="en-US" sz="2400" dirty="0">
                <a:solidFill>
                  <a:srgbClr val="FFFFFF"/>
                </a:solidFill>
                <a:latin typeface="Arial" charset="0"/>
              </a:rPr>
              <a:t>How to successfully write and integrate code</a:t>
            </a:r>
          </a:p>
          <a:p>
            <a:pPr marL="285750" indent="-285750" fontAlgn="base">
              <a:buFont typeface="Wingdings" charset="2"/>
              <a:buChar char="v"/>
            </a:pPr>
            <a:endParaRPr lang="en-US" sz="2400" dirty="0"/>
          </a:p>
          <a:p>
            <a:pPr marL="285750" indent="-285750" fontAlgn="base">
              <a:buFont typeface="Wingdings" charset="2"/>
              <a:buChar char="v"/>
            </a:pPr>
            <a:r>
              <a:rPr lang="en-US" sz="2400" dirty="0">
                <a:solidFill>
                  <a:srgbClr val="FFFFFF"/>
                </a:solidFill>
                <a:latin typeface="Arial" charset="0"/>
              </a:rPr>
              <a:t>How to setup and integrate hardware</a:t>
            </a:r>
            <a:br>
              <a:rPr lang="en-US" sz="2400" dirty="0"/>
            </a:br>
            <a:endParaRPr lang="en-US" sz="2400" dirty="0"/>
          </a:p>
          <a:p>
            <a:pPr marL="285750" indent="-285750" fontAlgn="base">
              <a:buFont typeface="Wingdings" charset="2"/>
              <a:buChar char="v"/>
            </a:pPr>
            <a:r>
              <a:rPr lang="en-US" sz="2400" dirty="0">
                <a:solidFill>
                  <a:srgbClr val="FFFFFF"/>
                </a:solidFill>
                <a:latin typeface="Arial" charset="0"/>
              </a:rPr>
              <a:t>What we need to do to create future </a:t>
            </a:r>
            <a:r>
              <a:rPr lang="en-US" sz="2400" dirty="0" err="1">
                <a:solidFill>
                  <a:srgbClr val="FFFFFF"/>
                </a:solidFill>
                <a:latin typeface="Arial" charset="0"/>
              </a:rPr>
              <a:t>Cubesat</a:t>
            </a:r>
            <a:br>
              <a:rPr lang="en-US" sz="2400" dirty="0"/>
            </a:br>
            <a:endParaRPr lang="en-US" sz="2400" dirty="0"/>
          </a:p>
          <a:p>
            <a:pPr marL="285750" indent="-285750" fontAlgn="base">
              <a:buFont typeface="Wingdings" charset="2"/>
              <a:buChar char="v"/>
            </a:pPr>
            <a:r>
              <a:rPr lang="en-US" sz="2400" dirty="0">
                <a:solidFill>
                  <a:srgbClr val="FFFFFF"/>
                </a:solidFill>
                <a:latin typeface="Arial" charset="0"/>
              </a:rPr>
              <a:t>We improved our collaboration techniques.</a:t>
            </a:r>
            <a:br>
              <a:rPr lang="en-US" sz="2400" dirty="0"/>
            </a:br>
            <a:endParaRPr lang="en-US" sz="2400" dirty="0"/>
          </a:p>
          <a:p>
            <a:pPr marL="285750" indent="-285750" fontAlgn="base">
              <a:buFont typeface="Wingdings" charset="2"/>
              <a:buChar char="v"/>
            </a:pPr>
            <a:r>
              <a:rPr lang="en-US" sz="2400" dirty="0">
                <a:solidFill>
                  <a:srgbClr val="FFFFFF"/>
                </a:solidFill>
                <a:latin typeface="Arial" charset="0"/>
              </a:rPr>
              <a:t>We gained valuable knowledge that would be useful for future endeavors. </a:t>
            </a:r>
            <a:endParaRPr lang="en-US" sz="2400" b="0" i="0" u="none" strike="noStrike" dirty="0">
              <a:solidFill>
                <a:srgbClr val="FFFFFF"/>
              </a:solidFill>
              <a:effectLst/>
              <a:latin typeface="Arial" charset="0"/>
            </a:endParaRPr>
          </a:p>
        </p:txBody>
      </p:sp>
    </p:spTree>
    <p:extLst>
      <p:ext uri="{BB962C8B-B14F-4D97-AF65-F5344CB8AC3E}">
        <p14:creationId xmlns:p14="http://schemas.microsoft.com/office/powerpoint/2010/main" val="506088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43" y="231975"/>
            <a:ext cx="7315200" cy="745055"/>
          </a:xfrm>
        </p:spPr>
        <p:txBody>
          <a:bodyPr>
            <a:normAutofit/>
          </a:bodyPr>
          <a:lstStyle/>
          <a:p>
            <a:pPr lvl="0" algn="ctr"/>
            <a:r>
              <a:rPr lang="en-US" dirty="0"/>
              <a:t>Conclusion</a:t>
            </a:r>
          </a:p>
        </p:txBody>
      </p:sp>
      <p:sp>
        <p:nvSpPr>
          <p:cNvPr id="3" name="TextBox 2"/>
          <p:cNvSpPr txBox="1"/>
          <p:nvPr/>
        </p:nvSpPr>
        <p:spPr>
          <a:xfrm>
            <a:off x="600443" y="1365337"/>
            <a:ext cx="7992412" cy="5324535"/>
          </a:xfrm>
          <a:prstGeom prst="rect">
            <a:avLst/>
          </a:prstGeom>
          <a:noFill/>
        </p:spPr>
        <p:txBody>
          <a:bodyPr wrap="square" rtlCol="0">
            <a:spAutoFit/>
          </a:bodyPr>
          <a:lstStyle/>
          <a:p>
            <a:r>
              <a:rPr lang="en-US" sz="2000" dirty="0"/>
              <a:t>Our objective for the summer was to design and implement a test system that would help us better understand issues related to microcontroller needs, interfaces, sensor requirements, memory storage, and power budgeting.  The present system is based on Arduinos for learning and experimentation purposes, but later we will be doing microcontroller trades to determine best cases for the components and sensors.  We started our CubeSat by assigning a sensor for each student. By specializing in our individual sensor, our next step was to integrate our sensors into a fully functional CubeSat.  Once integrated we ran into low memory constraint.  Our two prospective approaches were to try to simplify header file code or interface multiple Arduinos together, to essentially create a microcontroller network. The latter was the one we chose.  The present system is not complete and will include a transceiver and a GPS for testing on a </a:t>
            </a:r>
            <a:r>
              <a:rPr lang="en-US" sz="2000" dirty="0" err="1"/>
              <a:t>BalloonSAT</a:t>
            </a:r>
            <a:r>
              <a:rPr lang="en-US" sz="2000" dirty="0"/>
              <a:t>.  The final system will be basis for the development of AC policies for power management.</a:t>
            </a:r>
          </a:p>
          <a:p>
            <a:endParaRPr lang="en-US" sz="2000" dirty="0"/>
          </a:p>
        </p:txBody>
      </p:sp>
    </p:spTree>
    <p:extLst>
      <p:ext uri="{BB962C8B-B14F-4D97-AF65-F5344CB8AC3E}">
        <p14:creationId xmlns:p14="http://schemas.microsoft.com/office/powerpoint/2010/main" val="58273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43" y="269553"/>
            <a:ext cx="7315200" cy="745055"/>
          </a:xfrm>
        </p:spPr>
        <p:txBody>
          <a:bodyPr>
            <a:normAutofit/>
          </a:bodyPr>
          <a:lstStyle/>
          <a:p>
            <a:pPr lvl="0" algn="ctr"/>
            <a:r>
              <a:rPr lang="en-US" dirty="0"/>
              <a:t>ACKNOWLEDGEMENT</a:t>
            </a:r>
          </a:p>
        </p:txBody>
      </p:sp>
      <p:sp>
        <p:nvSpPr>
          <p:cNvPr id="3" name="TextBox 2"/>
          <p:cNvSpPr txBox="1"/>
          <p:nvPr/>
        </p:nvSpPr>
        <p:spPr>
          <a:xfrm>
            <a:off x="600443" y="1791222"/>
            <a:ext cx="7992412" cy="2585323"/>
          </a:xfrm>
          <a:prstGeom prst="rect">
            <a:avLst/>
          </a:prstGeom>
          <a:noFill/>
        </p:spPr>
        <p:txBody>
          <a:bodyPr wrap="square" rtlCol="0">
            <a:spAutoFit/>
          </a:bodyPr>
          <a:lstStyle/>
          <a:p>
            <a:pPr lvl="0">
              <a:buClr>
                <a:schemeClr val="dk1"/>
              </a:buClr>
              <a:buSzPct val="25000"/>
            </a:pPr>
            <a:r>
              <a:rPr lang="en-US" sz="2400" dirty="0">
                <a:latin typeface="Times New Roman"/>
                <a:ea typeface="Times New Roman"/>
                <a:cs typeface="Times New Roman"/>
                <a:sym typeface="Times New Roman"/>
              </a:rPr>
              <a:t>NASA, New York City Research Initiative, New York NASA Space Grant Consortium, Goddard Institute for Space Studies, Goddard Space Flight Center Office of Education, and Medgar Evers </a:t>
            </a:r>
            <a:r>
              <a:rPr lang="en-US" sz="2400">
                <a:latin typeface="Times New Roman"/>
                <a:ea typeface="Times New Roman"/>
                <a:cs typeface="Times New Roman"/>
                <a:sym typeface="Times New Roman"/>
              </a:rPr>
              <a:t>College Department of Physical, Environmental and </a:t>
            </a:r>
            <a:r>
              <a:rPr lang="en-US" sz="2400">
                <a:latin typeface="Times New Roman"/>
                <a:ea typeface="Times New Roman"/>
                <a:cs typeface="Times New Roman"/>
                <a:sym typeface="Times New Roman"/>
              </a:rPr>
              <a:t>Computer Sciences who </a:t>
            </a:r>
            <a:r>
              <a:rPr lang="en-US" sz="2400" dirty="0">
                <a:latin typeface="Times New Roman"/>
                <a:ea typeface="Times New Roman"/>
                <a:cs typeface="Times New Roman"/>
                <a:sym typeface="Times New Roman"/>
              </a:rPr>
              <a:t>contributed greatly to this research project. </a:t>
            </a:r>
          </a:p>
          <a:p>
            <a:endParaRPr lang="en-US" dirty="0"/>
          </a:p>
        </p:txBody>
      </p:sp>
    </p:spTree>
    <p:extLst>
      <p:ext uri="{BB962C8B-B14F-4D97-AF65-F5344CB8AC3E}">
        <p14:creationId xmlns:p14="http://schemas.microsoft.com/office/powerpoint/2010/main" val="1695744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43" y="269553"/>
            <a:ext cx="7315200" cy="745055"/>
          </a:xfrm>
        </p:spPr>
        <p:txBody>
          <a:bodyPr>
            <a:normAutofit/>
          </a:bodyPr>
          <a:lstStyle/>
          <a:p>
            <a:pPr lvl="0" algn="ctr"/>
            <a:r>
              <a:rPr lang="en-US" dirty="0"/>
              <a:t>Questions?</a:t>
            </a:r>
          </a:p>
        </p:txBody>
      </p:sp>
    </p:spTree>
    <p:extLst>
      <p:ext uri="{BB962C8B-B14F-4D97-AF65-F5344CB8AC3E}">
        <p14:creationId xmlns:p14="http://schemas.microsoft.com/office/powerpoint/2010/main" val="937483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43" y="231976"/>
            <a:ext cx="7315200" cy="424394"/>
          </a:xfrm>
        </p:spPr>
        <p:txBody>
          <a:bodyPr>
            <a:normAutofit fontScale="90000"/>
          </a:bodyPr>
          <a:lstStyle/>
          <a:p>
            <a:pPr algn="ctr"/>
            <a:r>
              <a:rPr lang="en-US" b="1" dirty="0"/>
              <a:t>Background </a:t>
            </a:r>
          </a:p>
        </p:txBody>
      </p:sp>
      <p:sp>
        <p:nvSpPr>
          <p:cNvPr id="5" name="TextBox 4"/>
          <p:cNvSpPr txBox="1"/>
          <p:nvPr/>
        </p:nvSpPr>
        <p:spPr>
          <a:xfrm>
            <a:off x="180730" y="756579"/>
            <a:ext cx="8787906" cy="6986528"/>
          </a:xfrm>
          <a:prstGeom prst="rect">
            <a:avLst/>
          </a:prstGeom>
          <a:noFill/>
        </p:spPr>
        <p:txBody>
          <a:bodyPr wrap="square" rtlCol="0">
            <a:spAutoFit/>
          </a:bodyPr>
          <a:lstStyle/>
          <a:p>
            <a:pPr marL="457200" indent="-457200" defTabSz="914400">
              <a:buFont typeface="Wingdings" panose="05000000000000000000" pitchFamily="2" charset="2"/>
              <a:buChar char="v"/>
            </a:pPr>
            <a:r>
              <a:rPr lang="en-US" sz="2800" dirty="0"/>
              <a:t>Developed in 1999 by Prof. Jordi </a:t>
            </a:r>
            <a:r>
              <a:rPr lang="en-US" sz="2800" dirty="0" err="1"/>
              <a:t>Puig-Suari</a:t>
            </a:r>
            <a:r>
              <a:rPr lang="en-US" sz="2800" dirty="0"/>
              <a:t> at California Polytechnic State University in San Luis Obispo, and Prof. Bob Twiggs at Stanford University’s Space Systems Development Library with the intention to provide a standard of micro and picosatellites.</a:t>
            </a:r>
          </a:p>
          <a:p>
            <a:pPr marL="457200" indent="-457200" defTabSz="914400">
              <a:buFont typeface="Wingdings" charset="2"/>
              <a:buChar char="Ø"/>
            </a:pPr>
            <a:endParaRPr lang="en-US" sz="2800" dirty="0"/>
          </a:p>
          <a:p>
            <a:pPr marL="457200" indent="-457200" fontAlgn="base">
              <a:buFont typeface="Wingdings" panose="05000000000000000000" pitchFamily="2" charset="2"/>
              <a:buChar char="v"/>
            </a:pPr>
            <a:r>
              <a:rPr lang="en-US" sz="2800" dirty="0"/>
              <a:t>Sizes range from 1U, 10cm cubes with scale factors for 2U to 6U (presently).</a:t>
            </a:r>
          </a:p>
          <a:p>
            <a:pPr marL="457200" indent="-457200" fontAlgn="base">
              <a:buFont typeface="Wingdings" charset="2"/>
              <a:buChar char="Ø"/>
            </a:pPr>
            <a:endParaRPr lang="en-US" sz="2800" dirty="0"/>
          </a:p>
          <a:p>
            <a:pPr marL="457200" indent="-457200" fontAlgn="base">
              <a:buFont typeface="Wingdings" panose="05000000000000000000" pitchFamily="2" charset="2"/>
              <a:buChar char="v"/>
            </a:pPr>
            <a:r>
              <a:rPr lang="en-US" sz="2800" dirty="0"/>
              <a:t>Low-cost, low-risk missions for education training, technology testing and scientific investigation – colleges and universities, federal agencies, e.g. NASA and DOD, and the Aerospace Industry.</a:t>
            </a:r>
          </a:p>
          <a:p>
            <a:pPr marL="457200" indent="-457200" defTabSz="914400"/>
            <a:endParaRPr lang="en-US" sz="2800" dirty="0"/>
          </a:p>
          <a:p>
            <a:pPr marL="457200" marR="0" lvl="0" indent="-457200" defTabSz="914400" eaLnBrk="1" fontAlgn="auto" latinLnBrk="0" hangingPunct="1">
              <a:lnSpc>
                <a:spcPct val="100000"/>
              </a:lnSpc>
              <a:spcBef>
                <a:spcPts val="0"/>
              </a:spcBef>
              <a:spcAft>
                <a:spcPts val="0"/>
              </a:spcAft>
              <a:buClrTx/>
              <a:buSzTx/>
              <a:buFont typeface="Wingdings" charset="2"/>
              <a:buNone/>
              <a:tabLst/>
              <a:defRPr/>
            </a:pPr>
            <a:endParaRPr lang="en-US" sz="2800" dirty="0"/>
          </a:p>
        </p:txBody>
      </p:sp>
    </p:spTree>
    <p:extLst>
      <p:ext uri="{BB962C8B-B14F-4D97-AF65-F5344CB8AC3E}">
        <p14:creationId xmlns:p14="http://schemas.microsoft.com/office/powerpoint/2010/main" val="1689093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43" y="231976"/>
            <a:ext cx="7315200" cy="424394"/>
          </a:xfrm>
        </p:spPr>
        <p:txBody>
          <a:bodyPr>
            <a:normAutofit fontScale="90000"/>
          </a:bodyPr>
          <a:lstStyle/>
          <a:p>
            <a:pPr algn="ctr"/>
            <a:r>
              <a:rPr lang="en-US" b="1" dirty="0"/>
              <a:t>Area of Application </a:t>
            </a:r>
          </a:p>
        </p:txBody>
      </p:sp>
      <p:sp>
        <p:nvSpPr>
          <p:cNvPr id="5" name="TextBox 4"/>
          <p:cNvSpPr txBox="1"/>
          <p:nvPr/>
        </p:nvSpPr>
        <p:spPr>
          <a:xfrm>
            <a:off x="180731" y="956995"/>
            <a:ext cx="8432958" cy="4985980"/>
          </a:xfrm>
          <a:prstGeom prst="rect">
            <a:avLst/>
          </a:prstGeom>
          <a:noFill/>
        </p:spPr>
        <p:txBody>
          <a:bodyPr wrap="square" rtlCol="0">
            <a:spAutoFit/>
          </a:bodyPr>
          <a:lstStyle/>
          <a:p>
            <a:pPr defTabSz="914400"/>
            <a:r>
              <a:rPr lang="en-US" sz="3200" dirty="0" err="1"/>
              <a:t>CubeSats</a:t>
            </a:r>
            <a:r>
              <a:rPr lang="en-US" sz="3200" dirty="0"/>
              <a:t> are satellites small in size but large in potential.</a:t>
            </a:r>
          </a:p>
          <a:p>
            <a:pPr defTabSz="914400"/>
            <a:endParaRPr lang="en-US" sz="3000" dirty="0"/>
          </a:p>
          <a:p>
            <a:pPr defTabSz="914400"/>
            <a:r>
              <a:rPr lang="en-US" sz="3200" dirty="0"/>
              <a:t>Examples of real-world application include:</a:t>
            </a:r>
          </a:p>
          <a:p>
            <a:pPr defTabSz="914400"/>
            <a:endParaRPr lang="en-US" sz="3200" dirty="0"/>
          </a:p>
          <a:p>
            <a:pPr marL="457200" indent="-457200" defTabSz="914400">
              <a:buFont typeface="Wingdings" charset="2"/>
              <a:buChar char="v"/>
            </a:pPr>
            <a:r>
              <a:rPr lang="en-US" sz="3200" dirty="0"/>
              <a:t>High-altitude pictures</a:t>
            </a:r>
          </a:p>
          <a:p>
            <a:pPr marL="457200" indent="-457200" defTabSz="914400">
              <a:buFont typeface="Wingdings" charset="2"/>
              <a:buChar char="v"/>
            </a:pPr>
            <a:r>
              <a:rPr lang="en-US" sz="3200" dirty="0"/>
              <a:t>Radio communications</a:t>
            </a:r>
          </a:p>
          <a:p>
            <a:pPr marL="457200" indent="-457200" defTabSz="914400">
              <a:buFont typeface="Wingdings" charset="2"/>
              <a:buChar char="v"/>
            </a:pPr>
            <a:r>
              <a:rPr lang="en-US" sz="3200" dirty="0"/>
              <a:t>Atmospheric research and biology experiments</a:t>
            </a:r>
          </a:p>
          <a:p>
            <a:pPr marL="457200" indent="-457200" defTabSz="914400">
              <a:buFont typeface="Wingdings" charset="2"/>
              <a:buChar char="v"/>
            </a:pPr>
            <a:r>
              <a:rPr lang="en-US" sz="3200" dirty="0"/>
              <a:t>A test platform for future technology.</a:t>
            </a:r>
          </a:p>
        </p:txBody>
      </p:sp>
    </p:spTree>
    <p:extLst>
      <p:ext uri="{BB962C8B-B14F-4D97-AF65-F5344CB8AC3E}">
        <p14:creationId xmlns:p14="http://schemas.microsoft.com/office/powerpoint/2010/main" val="1277106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43" y="231975"/>
            <a:ext cx="7315200" cy="1145888"/>
          </a:xfrm>
        </p:spPr>
        <p:txBody>
          <a:bodyPr>
            <a:normAutofit fontScale="90000"/>
          </a:bodyPr>
          <a:lstStyle/>
          <a:p>
            <a:pPr algn="ctr"/>
            <a:r>
              <a:rPr lang="en-US"/>
              <a:t>Autonomic Computing - Control Loop</a:t>
            </a:r>
            <a:endParaRPr lang="en-US" b="1" dirty="0"/>
          </a:p>
        </p:txBody>
      </p:sp>
      <p:pic>
        <p:nvPicPr>
          <p:cNvPr id="1026" name="Picture 2" descr="https://lh6.googleusercontent.com/YfjIrTywxv4iA6T1r11WFRKQO1rGwbqWFg6JCMiDEaka4p6310cQ4sCGVttW0WuOrHrkAI6mgyKnsZmGSRpj-zHb_ZRfY0zufzmZ2ZVWkd1TbwzVolfMc0O0L7mbBAjR_RrVakw0-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75" y="1578279"/>
            <a:ext cx="7096991" cy="469444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412956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43" y="231975"/>
            <a:ext cx="7315200" cy="745055"/>
          </a:xfrm>
        </p:spPr>
        <p:txBody>
          <a:bodyPr>
            <a:normAutofit/>
          </a:bodyPr>
          <a:lstStyle/>
          <a:p>
            <a:pPr lvl="0" algn="ctr"/>
            <a:r>
              <a:rPr lang="en-US" dirty="0"/>
              <a:t>Arduino UNO3</a:t>
            </a:r>
          </a:p>
        </p:txBody>
      </p:sp>
      <p:sp>
        <p:nvSpPr>
          <p:cNvPr id="3" name="Rectangle 2"/>
          <p:cNvSpPr/>
          <p:nvPr/>
        </p:nvSpPr>
        <p:spPr>
          <a:xfrm>
            <a:off x="304800" y="1503502"/>
            <a:ext cx="8492836" cy="4832092"/>
          </a:xfrm>
          <a:prstGeom prst="rect">
            <a:avLst/>
          </a:prstGeom>
        </p:spPr>
        <p:txBody>
          <a:bodyPr wrap="square">
            <a:spAutoFit/>
          </a:bodyPr>
          <a:lstStyle/>
          <a:p>
            <a:r>
              <a:rPr lang="en-US" sz="2800" dirty="0"/>
              <a:t>Arduino is an open source tool utilized for developing electronic devices. It includes a microcontroller board with writing software to create and test codes.</a:t>
            </a:r>
          </a:p>
          <a:p>
            <a:br>
              <a:rPr lang="en-US" sz="2800" dirty="0"/>
            </a:br>
            <a:r>
              <a:rPr lang="en-US" sz="2800" dirty="0"/>
              <a:t>Arduino can be used to input data from sensors, control physical outputs, and communicate with computer software.  </a:t>
            </a:r>
          </a:p>
          <a:p>
            <a:br>
              <a:rPr lang="en-US" sz="2800" dirty="0"/>
            </a:br>
            <a:br>
              <a:rPr lang="en-US" sz="2800" dirty="0"/>
            </a:br>
            <a:endParaRPr lang="en-US" sz="2800" dirty="0"/>
          </a:p>
        </p:txBody>
      </p:sp>
    </p:spTree>
    <p:extLst>
      <p:ext uri="{BB962C8B-B14F-4D97-AF65-F5344CB8AC3E}">
        <p14:creationId xmlns:p14="http://schemas.microsoft.com/office/powerpoint/2010/main" val="70590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43" y="231975"/>
            <a:ext cx="7315200" cy="745055"/>
          </a:xfrm>
        </p:spPr>
        <p:txBody>
          <a:bodyPr>
            <a:normAutofit/>
          </a:bodyPr>
          <a:lstStyle/>
          <a:p>
            <a:pPr lvl="0" algn="ctr"/>
            <a:r>
              <a:rPr lang="en-US" dirty="0"/>
              <a:t>Arduino UNO3</a:t>
            </a:r>
          </a:p>
        </p:txBody>
      </p:sp>
      <p:sp>
        <p:nvSpPr>
          <p:cNvPr id="3" name="Rectangle 2"/>
          <p:cNvSpPr/>
          <p:nvPr/>
        </p:nvSpPr>
        <p:spPr>
          <a:xfrm>
            <a:off x="96982" y="977030"/>
            <a:ext cx="8839200" cy="6001643"/>
          </a:xfrm>
          <a:prstGeom prst="rect">
            <a:avLst/>
          </a:prstGeom>
        </p:spPr>
        <p:txBody>
          <a:bodyPr wrap="square">
            <a:spAutoFit/>
          </a:bodyPr>
          <a:lstStyle/>
          <a:p>
            <a:r>
              <a:rPr lang="en-US" sz="3200" dirty="0">
                <a:solidFill>
                  <a:srgbClr val="F3F3F3"/>
                </a:solidFill>
                <a:latin typeface="Arial" charset="0"/>
              </a:rPr>
              <a:t>Microcontroller: ATmega328P</a:t>
            </a:r>
            <a:endParaRPr lang="en-US" sz="3200" dirty="0"/>
          </a:p>
          <a:p>
            <a:br>
              <a:rPr lang="en-US" sz="3200" dirty="0"/>
            </a:br>
            <a:r>
              <a:rPr lang="en-US" sz="3200" dirty="0">
                <a:solidFill>
                  <a:srgbClr val="F3F3F3"/>
                </a:solidFill>
                <a:latin typeface="Arial" charset="0"/>
              </a:rPr>
              <a:t>Clock Speed: 16 </a:t>
            </a:r>
            <a:r>
              <a:rPr lang="en-US" sz="3200" dirty="0" err="1">
                <a:solidFill>
                  <a:srgbClr val="F3F3F3"/>
                </a:solidFill>
                <a:latin typeface="Arial" charset="0"/>
              </a:rPr>
              <a:t>Mhz</a:t>
            </a:r>
            <a:endParaRPr lang="en-US" sz="3200" dirty="0"/>
          </a:p>
          <a:p>
            <a:r>
              <a:rPr lang="en-US" sz="3200" dirty="0">
                <a:solidFill>
                  <a:srgbClr val="F3F3F3"/>
                </a:solidFill>
                <a:latin typeface="Arial" charset="0"/>
              </a:rPr>
              <a:t>Flash memory: 32 kB</a:t>
            </a:r>
            <a:endParaRPr lang="en-US" sz="3200" dirty="0"/>
          </a:p>
          <a:p>
            <a:r>
              <a:rPr lang="en-US" sz="3200" dirty="0">
                <a:solidFill>
                  <a:srgbClr val="F3F3F3"/>
                </a:solidFill>
                <a:latin typeface="Arial" charset="0"/>
              </a:rPr>
              <a:t>SRAM: 2 kB</a:t>
            </a:r>
            <a:endParaRPr lang="en-US" sz="3200" dirty="0"/>
          </a:p>
          <a:p>
            <a:r>
              <a:rPr lang="en-US" sz="3200" dirty="0">
                <a:solidFill>
                  <a:srgbClr val="F3F3F3"/>
                </a:solidFill>
                <a:latin typeface="Arial" charset="0"/>
              </a:rPr>
              <a:t>EEPROM: 1 kB</a:t>
            </a:r>
            <a:endParaRPr lang="en-US" sz="3200" dirty="0"/>
          </a:p>
          <a:p>
            <a:r>
              <a:rPr lang="en-US" sz="3200" dirty="0">
                <a:solidFill>
                  <a:srgbClr val="F3F3F3"/>
                </a:solidFill>
                <a:latin typeface="Arial" charset="0"/>
              </a:rPr>
              <a:t>Operating Voltage: 5V</a:t>
            </a:r>
            <a:endParaRPr lang="en-US" sz="3200" dirty="0"/>
          </a:p>
          <a:p>
            <a:br>
              <a:rPr lang="en-US" sz="3200" dirty="0"/>
            </a:br>
            <a:r>
              <a:rPr lang="en-US" sz="3200" dirty="0">
                <a:solidFill>
                  <a:srgbClr val="F3F3F3"/>
                </a:solidFill>
                <a:latin typeface="Arial" charset="0"/>
              </a:rPr>
              <a:t>Digital I/O Pins: 14 (6 are PWM)</a:t>
            </a:r>
            <a:endParaRPr lang="en-US" sz="3200" dirty="0"/>
          </a:p>
          <a:p>
            <a:r>
              <a:rPr lang="en-US" sz="3200" dirty="0">
                <a:solidFill>
                  <a:srgbClr val="F3F3F3"/>
                </a:solidFill>
                <a:latin typeface="Arial" charset="0"/>
              </a:rPr>
              <a:t>Analog Input Pins: 6</a:t>
            </a:r>
            <a:endParaRPr lang="en-US" sz="3200" dirty="0"/>
          </a:p>
          <a:p>
            <a:br>
              <a:rPr lang="en-US" sz="3200" dirty="0"/>
            </a:br>
            <a:endParaRPr lang="en-US" sz="3200" dirty="0"/>
          </a:p>
        </p:txBody>
      </p:sp>
    </p:spTree>
    <p:extLst>
      <p:ext uri="{BB962C8B-B14F-4D97-AF65-F5344CB8AC3E}">
        <p14:creationId xmlns:p14="http://schemas.microsoft.com/office/powerpoint/2010/main" val="280301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15636" y="1191491"/>
            <a:ext cx="8146473" cy="554181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0443" y="231975"/>
            <a:ext cx="7315200" cy="745055"/>
          </a:xfrm>
        </p:spPr>
        <p:txBody>
          <a:bodyPr>
            <a:normAutofit/>
          </a:bodyPr>
          <a:lstStyle/>
          <a:p>
            <a:pPr lvl="0" algn="ctr"/>
            <a:r>
              <a:rPr lang="en-US" dirty="0"/>
              <a:t>Microcontroller: Arduino</a:t>
            </a:r>
          </a:p>
        </p:txBody>
      </p:sp>
      <p:pic>
        <p:nvPicPr>
          <p:cNvPr id="5122" name="Picture 2" descr="https://lh5.googleusercontent.com/7FnrBlpa17MudFctWYfpXOal57alhZCpgChnL2t4tRv3hgi_Xn35uwG_tMNXl7nC_veDS7yiy_3-PNKMOHSB3IRPGkUY_8JUXw0u4K2ehIIyLnlhfvSUsHNEEaDqZ-RlGv3NWy6Fq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43" y="1787620"/>
            <a:ext cx="7601447" cy="434956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250716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Perspective.thmx</Template>
  <TotalTime>6422</TotalTime>
  <Words>1234</Words>
  <Application>Microsoft Office PowerPoint</Application>
  <PresentationFormat>On-screen Show (4:3)</PresentationFormat>
  <Paragraphs>159</Paragraphs>
  <Slides>34</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Abadi MT Condensed Extra Bold</vt:lpstr>
      <vt:lpstr>Arial</vt:lpstr>
      <vt:lpstr>Calibri</vt:lpstr>
      <vt:lpstr>Noto Symbol</vt:lpstr>
      <vt:lpstr>Times New Roman</vt:lpstr>
      <vt:lpstr>Wingdings</vt:lpstr>
      <vt:lpstr>Perspective</vt:lpstr>
      <vt:lpstr>Intelligent Software Control for Nanosatellites</vt:lpstr>
      <vt:lpstr>Outline</vt:lpstr>
      <vt:lpstr>Elements of Autonomic Computing</vt:lpstr>
      <vt:lpstr>Background </vt:lpstr>
      <vt:lpstr>Area of Application </vt:lpstr>
      <vt:lpstr>Autonomic Computing - Control Loop</vt:lpstr>
      <vt:lpstr>Arduino UNO3</vt:lpstr>
      <vt:lpstr>Arduino UNO3</vt:lpstr>
      <vt:lpstr>Microcontroller: Arduino</vt:lpstr>
      <vt:lpstr>Integration Process</vt:lpstr>
      <vt:lpstr>SIMPLE BALLOONSAT</vt:lpstr>
      <vt:lpstr>SCHEMATIC</vt:lpstr>
      <vt:lpstr>PowerPoint Presentation</vt:lpstr>
      <vt:lpstr>Data Shield &amp; Micro-SD Card</vt:lpstr>
      <vt:lpstr>DHT22 Temp/Humidity Sensor</vt:lpstr>
      <vt:lpstr>DHT22 Temp/Humidity Sensor</vt:lpstr>
      <vt:lpstr>Infrared Sensor TSL2561</vt:lpstr>
      <vt:lpstr>Infrared Sensor TSL2561</vt:lpstr>
      <vt:lpstr>ADX335 Accelerometer</vt:lpstr>
      <vt:lpstr>ADX335 Accelerometer</vt:lpstr>
      <vt:lpstr>TTL JP Serial Camera VC0706 </vt:lpstr>
      <vt:lpstr>Integration of All Sensors</vt:lpstr>
      <vt:lpstr>Step 4 Integration Issues</vt:lpstr>
      <vt:lpstr>New Integration Process</vt:lpstr>
      <vt:lpstr>Data Results</vt:lpstr>
      <vt:lpstr>Snippet Result</vt:lpstr>
      <vt:lpstr>Data Temp/Hum Results</vt:lpstr>
      <vt:lpstr>Data Temp/Hum Results</vt:lpstr>
      <vt:lpstr>Data Light Results</vt:lpstr>
      <vt:lpstr>Data Accelerometer Results</vt:lpstr>
      <vt:lpstr>What we learned </vt:lpstr>
      <vt:lpstr>Conclusion</vt:lpstr>
      <vt:lpstr>ACKNOWLEDGEMENT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Diallo</dc:creator>
  <cp:lastModifiedBy>Matt Walls</cp:lastModifiedBy>
  <cp:revision>86</cp:revision>
  <dcterms:created xsi:type="dcterms:W3CDTF">2016-07-25T15:51:54Z</dcterms:created>
  <dcterms:modified xsi:type="dcterms:W3CDTF">2016-08-04T19:57:58Z</dcterms:modified>
</cp:coreProperties>
</file>